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svg" ContentType="image/svg+xml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bbecdd6e59aa4cfc" /><Relationship Type="http://schemas.openxmlformats.org/officeDocument/2006/relationships/extended-properties" Target="/docProps/app.xml" Id="R6e201bbf6fb54744" /><Relationship Type="http://schemas.openxmlformats.org/officeDocument/2006/relationships/officeDocument" Target="/ppt/presentation.xml" Id="Rc2a6082a6b40450a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de60172e46da451b"/>
  </p:sldMasterIdLst>
  <p:notesMasterIdLst>
    <p:notesMasterId xmlns:r="http://schemas.openxmlformats.org/officeDocument/2006/relationships" r:id="R1dd565490e9a473b"/>
  </p:notesMasterIdLst>
  <p:sldIdLst>
    <p:sldId xmlns:r="http://schemas.openxmlformats.org/officeDocument/2006/relationships" id="256" r:id="R5f031ed5c3234fd7"/>
    <p:sldId xmlns:r="http://schemas.openxmlformats.org/officeDocument/2006/relationships" id="257" r:id="R6dcc0fed20b149e5"/>
    <p:sldId xmlns:r="http://schemas.openxmlformats.org/officeDocument/2006/relationships" id="258" r:id="R86eea3549a1b4a62"/>
    <p:sldId xmlns:r="http://schemas.openxmlformats.org/officeDocument/2006/relationships" id="259" r:id="R52716dabd3ca4672"/>
    <p:sldId xmlns:r="http://schemas.openxmlformats.org/officeDocument/2006/relationships" id="260" r:id="R2f25884c6872469d"/>
    <p:sldId xmlns:r="http://schemas.openxmlformats.org/officeDocument/2006/relationships" id="261" r:id="R859a6c2654694867"/>
    <p:sldId xmlns:r="http://schemas.openxmlformats.org/officeDocument/2006/relationships" id="262" r:id="R12deb9112a8241cd"/>
    <p:sldId xmlns:r="http://schemas.openxmlformats.org/officeDocument/2006/relationships" id="263" r:id="R6522d7326f25468a"/>
    <p:sldId xmlns:r="http://schemas.openxmlformats.org/officeDocument/2006/relationships" id="264" r:id="Rf430893406f0490e"/>
    <p:sldId xmlns:r="http://schemas.openxmlformats.org/officeDocument/2006/relationships" id="265" r:id="R047c461a82854229"/>
    <p:sldId xmlns:r="http://schemas.openxmlformats.org/officeDocument/2006/relationships" id="266" r:id="R23590a1b78794b24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de60172e46da451b" /><Relationship Type="http://schemas.openxmlformats.org/officeDocument/2006/relationships/theme" Target="/ppt/theme/theme1.xml" Id="Rc3c14bfa6d564cc4" /><Relationship Type="http://schemas.openxmlformats.org/officeDocument/2006/relationships/notesMaster" Target="/ppt/notesMasters/notesMaster1.xml" Id="R1dd565490e9a473b" /><Relationship Type="http://schemas.openxmlformats.org/officeDocument/2006/relationships/presProps" Target="/ppt/presProps.xml" Id="R06079abffc794611" /><Relationship Type="http://schemas.openxmlformats.org/officeDocument/2006/relationships/viewProps" Target="/ppt/viewProps.xml" Id="R44b1f76ee1db4506" /><Relationship Type="http://schemas.openxmlformats.org/officeDocument/2006/relationships/tableStyles" Target="/ppt/tableStyles.xml" Id="R513bd195c7e64caf" /><Relationship Type="http://schemas.openxmlformats.org/officeDocument/2006/relationships/slide" Target="/ppt/slides/slide1.xml" Id="R5f031ed5c3234fd7" /><Relationship Type="http://schemas.openxmlformats.org/officeDocument/2006/relationships/slide" Target="/ppt/slides/slide2.xml" Id="R6dcc0fed20b149e5" /><Relationship Type="http://schemas.openxmlformats.org/officeDocument/2006/relationships/slide" Target="/ppt/slides/slide3.xml" Id="R86eea3549a1b4a62" /><Relationship Type="http://schemas.openxmlformats.org/officeDocument/2006/relationships/slide" Target="/ppt/slides/slide4.xml" Id="R52716dabd3ca4672" /><Relationship Type="http://schemas.openxmlformats.org/officeDocument/2006/relationships/slide" Target="/ppt/slides/slide5.xml" Id="R2f25884c6872469d" /><Relationship Type="http://schemas.openxmlformats.org/officeDocument/2006/relationships/slide" Target="/ppt/slides/slide6.xml" Id="R859a6c2654694867" /><Relationship Type="http://schemas.openxmlformats.org/officeDocument/2006/relationships/slide" Target="/ppt/slides/slide7.xml" Id="R12deb9112a8241cd" /><Relationship Type="http://schemas.openxmlformats.org/officeDocument/2006/relationships/slide" Target="/ppt/slides/slide8.xml" Id="R6522d7326f25468a" /><Relationship Type="http://schemas.openxmlformats.org/officeDocument/2006/relationships/slide" Target="/ppt/slides/slide9.xml" Id="Rf430893406f0490e" /><Relationship Type="http://schemas.openxmlformats.org/officeDocument/2006/relationships/slide" Target="/ppt/slides/slide10.xml" Id="R047c461a82854229" /><Relationship Type="http://schemas.openxmlformats.org/officeDocument/2006/relationships/slide" Target="/ppt/slides/slide11.xml" Id="R23590a1b78794b24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ce8b8e5e8a9f4b4b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641776ea89714d53" /><Relationship Type="http://schemas.openxmlformats.org/officeDocument/2006/relationships/notesMaster" Target="/ppt/notesMasters/notesMaster1.xml" Id="R5526c7eeab584cfd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9ba80142cfbb457a" /><Relationship Type="http://schemas.openxmlformats.org/officeDocument/2006/relationships/notesMaster" Target="/ppt/notesMasters/notesMaster1.xml" Id="R4534ed7c62df4813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5a1fd2e784694584" /><Relationship Type="http://schemas.openxmlformats.org/officeDocument/2006/relationships/notesMaster" Target="/ppt/notesMasters/notesMaster1.xml" Id="R75e54f46f0914536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4a041124bc234d4c" /><Relationship Type="http://schemas.openxmlformats.org/officeDocument/2006/relationships/notesMaster" Target="/ppt/notesMasters/notesMaster1.xml" Id="R316d9eb4c2e14ce6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8d574881de50400b" /><Relationship Type="http://schemas.openxmlformats.org/officeDocument/2006/relationships/notesMaster" Target="/ppt/notesMasters/notesMaster1.xml" Id="Re123fe4ee3504ff8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d5a658a288f4a40" /><Relationship Type="http://schemas.openxmlformats.org/officeDocument/2006/relationships/notesMaster" Target="/ppt/notesMasters/notesMaster1.xml" Id="R471fd218dec542da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b0a7eba2bd2045cd" /><Relationship Type="http://schemas.openxmlformats.org/officeDocument/2006/relationships/notesMaster" Target="/ppt/notesMasters/notesMaster1.xml" Id="R89f0047f75ed4c80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f87ba35b8c74990" /><Relationship Type="http://schemas.openxmlformats.org/officeDocument/2006/relationships/notesMaster" Target="/ppt/notesMasters/notesMaster1.xml" Id="Rbb3b13f908de48dc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db1895ce5bb84754" /><Relationship Type="http://schemas.openxmlformats.org/officeDocument/2006/relationships/notesMaster" Target="/ppt/notesMasters/notesMaster1.xml" Id="Rff522277384f4dc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bc6e504d77c64883" /><Relationship Type="http://schemas.openxmlformats.org/officeDocument/2006/relationships/notesMaster" Target="/ppt/notesMasters/notesMaster1.xml" Id="R8948434408b74e52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bd27f4b8d67d425c" /><Relationship Type="http://schemas.openxmlformats.org/officeDocument/2006/relationships/notesMaster" Target="/ppt/notesMasters/notesMaster1.xml" Id="R39e2603d2f15466d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ff091ed1e77449e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f75e2a2991e446ce" /><Relationship Type="http://schemas.openxmlformats.org/officeDocument/2006/relationships/slideLayout" Target="/ppt/slideLayouts/slideLayout2.xml" Id="R075b6b6b3dc84db6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075b6b6b3dc84db6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81b2e3dafd14603" /><Relationship Type="http://schemas.openxmlformats.org/officeDocument/2006/relationships/image" Target="/ppt/media/image.png" Id="R62f6c2020f3448e7" /><Relationship Type="http://schemas.openxmlformats.org/officeDocument/2006/relationships/image" Target="/ppt/media/image.svg" Id="Rbfb62478a5844ea6" /><Relationship Type="http://schemas.openxmlformats.org/officeDocument/2006/relationships/image" Target="/ppt/media/image2.png" Id="R44a0160fc2524411" /><Relationship Type="http://schemas.openxmlformats.org/officeDocument/2006/relationships/image" Target="/ppt/media/image2.svg" Id="R8fb133cf27e04144" /><Relationship Type="http://schemas.openxmlformats.org/officeDocument/2006/relationships/image" Target="/ppt/media/image3.png" Id="R35f8be818bad4c2c" /><Relationship Type="http://schemas.openxmlformats.org/officeDocument/2006/relationships/image" Target="/ppt/media/image3.svg" Id="R45db0c56519541d6" /><Relationship Type="http://schemas.openxmlformats.org/officeDocument/2006/relationships/image" Target="/ppt/media/image4.png" Id="R04432b1ffdbe4d4a" /><Relationship Type="http://schemas.openxmlformats.org/officeDocument/2006/relationships/notesSlide" Target="/ppt/notesSlides/notesSlide1.xml" Id="Rbd120cad518d427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6588b0c2f9aa4eff" /><Relationship Type="http://schemas.openxmlformats.org/officeDocument/2006/relationships/image" Target="/ppt/media/image41.png" Id="R9712bd6de4b249b8" /><Relationship Type="http://schemas.openxmlformats.org/officeDocument/2006/relationships/image" Target="/ppt/media/image35.svg" Id="R9d9893c8fdeb4624" /><Relationship Type="http://schemas.openxmlformats.org/officeDocument/2006/relationships/image" Target="/ppt/media/image42.png" Id="Rf2b8b96fb4684fb9" /><Relationship Type="http://schemas.openxmlformats.org/officeDocument/2006/relationships/image" Target="/ppt/media/image36.svg" Id="R949b58b2016040c6" /><Relationship Type="http://schemas.openxmlformats.org/officeDocument/2006/relationships/image" Target="/ppt/media/image43.png" Id="Ra5c978a412524e2c" /><Relationship Type="http://schemas.openxmlformats.org/officeDocument/2006/relationships/image" Target="/ppt/media/image37.svg" Id="Reac39027d6c8439c" /><Relationship Type="http://schemas.openxmlformats.org/officeDocument/2006/relationships/image" Target="/ppt/media/image44.png" Id="R5b2f67ff6cdf493c" /><Relationship Type="http://schemas.openxmlformats.org/officeDocument/2006/relationships/image" Target="/ppt/media/image38.svg" Id="Rbd7c3e0c9d7c4d5e" /><Relationship Type="http://schemas.openxmlformats.org/officeDocument/2006/relationships/notesSlide" Target="/ppt/notesSlides/notesSlide10.xml" Id="Rf4ee604690c048ce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fb32d44df78444f7" /><Relationship Type="http://schemas.openxmlformats.org/officeDocument/2006/relationships/notesSlide" Target="/ppt/notesSlides/notesSlide11.xml" Id="R089bd33c793e4f40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88737a8160a243d3" /><Relationship Type="http://schemas.openxmlformats.org/officeDocument/2006/relationships/image" Target="/ppt/media/image5.png" Id="R1af5af49d7994d15" /><Relationship Type="http://schemas.openxmlformats.org/officeDocument/2006/relationships/image" Target="/ppt/media/image4.svg" Id="R9ac09cd019b0422a" /><Relationship Type="http://schemas.openxmlformats.org/officeDocument/2006/relationships/image" Target="/ppt/media/image6.png" Id="R83aedfd0a50d4c9c" /><Relationship Type="http://schemas.openxmlformats.org/officeDocument/2006/relationships/image" Target="/ppt/media/image5.svg" Id="R51c9311da7ea45fb" /><Relationship Type="http://schemas.openxmlformats.org/officeDocument/2006/relationships/image" Target="/ppt/media/image7.png" Id="Re77aaf214697489e" /><Relationship Type="http://schemas.openxmlformats.org/officeDocument/2006/relationships/image" Target="/ppt/media/image6.svg" Id="R5cd1d483d68e44bd" /><Relationship Type="http://schemas.openxmlformats.org/officeDocument/2006/relationships/image" Target="/ppt/media/image8.png" Id="Rdb95b390baa64599" /><Relationship Type="http://schemas.openxmlformats.org/officeDocument/2006/relationships/image" Target="/ppt/media/image7.svg" Id="R59f42d4ae8634b7b" /><Relationship Type="http://schemas.openxmlformats.org/officeDocument/2006/relationships/notesSlide" Target="/ppt/notesSlides/notesSlide2.xml" Id="R992627bf899e45f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f8ee569e846a4509" /><Relationship Type="http://schemas.openxmlformats.org/officeDocument/2006/relationships/image" Target="/ppt/media/image9.png" Id="R477d138dc3a043b9" /><Relationship Type="http://schemas.openxmlformats.org/officeDocument/2006/relationships/image" Target="/ppt/media/image8.svg" Id="R96ccac69bc814170" /><Relationship Type="http://schemas.openxmlformats.org/officeDocument/2006/relationships/image" Target="/ppt/media/image10.png" Id="R2ec571add3874fbb" /><Relationship Type="http://schemas.openxmlformats.org/officeDocument/2006/relationships/image" Target="/ppt/media/image9.svg" Id="R561c0432d6494436" /><Relationship Type="http://schemas.openxmlformats.org/officeDocument/2006/relationships/image" Target="/ppt/media/image11.png" Id="R40c538d54b9f4939" /><Relationship Type="http://schemas.openxmlformats.org/officeDocument/2006/relationships/image" Target="/ppt/media/image10.svg" Id="R63e882eacc6d499d" /><Relationship Type="http://schemas.openxmlformats.org/officeDocument/2006/relationships/image" Target="/ppt/media/image12.png" Id="Re9dd2dd5174442ae" /><Relationship Type="http://schemas.openxmlformats.org/officeDocument/2006/relationships/image" Target="/ppt/media/image11.svg" Id="R9fff99cbaeb54927" /><Relationship Type="http://schemas.openxmlformats.org/officeDocument/2006/relationships/notesSlide" Target="/ppt/notesSlides/notesSlide3.xml" Id="R9d1d619daba5438f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bb1a5ca076d0460e" /><Relationship Type="http://schemas.openxmlformats.org/officeDocument/2006/relationships/image" Target="/ppt/media/image13.png" Id="R206efca7a7704e69" /><Relationship Type="http://schemas.openxmlformats.org/officeDocument/2006/relationships/image" Target="/ppt/media/image12.svg" Id="R6fde6a6aa2ef4676" /><Relationship Type="http://schemas.openxmlformats.org/officeDocument/2006/relationships/image" Target="/ppt/media/image14.png" Id="Rac7275236d874cde" /><Relationship Type="http://schemas.openxmlformats.org/officeDocument/2006/relationships/image" Target="/ppt/media/image13.svg" Id="R04246aa852884792" /><Relationship Type="http://schemas.openxmlformats.org/officeDocument/2006/relationships/image" Target="/ppt/media/image15.png" Id="R74cb027fad894fc9" /><Relationship Type="http://schemas.openxmlformats.org/officeDocument/2006/relationships/image" Target="/ppt/media/image14.svg" Id="Re678dc00637e421c" /><Relationship Type="http://schemas.openxmlformats.org/officeDocument/2006/relationships/image" Target="/ppt/media/image16.png" Id="R7e9041f64cae4fd7" /><Relationship Type="http://schemas.openxmlformats.org/officeDocument/2006/relationships/image" Target="/ppt/media/image15.svg" Id="Rd71e32dc2aec4890" /><Relationship Type="http://schemas.openxmlformats.org/officeDocument/2006/relationships/notesSlide" Target="/ppt/notesSlides/notesSlide4.xml" Id="R8198530b0d17400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ff49354884444c51" /><Relationship Type="http://schemas.openxmlformats.org/officeDocument/2006/relationships/image" Target="/ppt/media/image17.png" Id="Rc0366d1154e54a07" /><Relationship Type="http://schemas.openxmlformats.org/officeDocument/2006/relationships/image" Target="/ppt/media/image16.svg" Id="R7f8c6d6d3cdd4e0b" /><Relationship Type="http://schemas.openxmlformats.org/officeDocument/2006/relationships/image" Target="/ppt/media/image18.png" Id="R0d12e4bbacc74479" /><Relationship Type="http://schemas.openxmlformats.org/officeDocument/2006/relationships/image" Target="/ppt/media/image17.svg" Id="R3e2a07bcecec4a2a" /><Relationship Type="http://schemas.openxmlformats.org/officeDocument/2006/relationships/image" Target="/ppt/media/image19.png" Id="Ra7597154a4754138" /><Relationship Type="http://schemas.openxmlformats.org/officeDocument/2006/relationships/image" Target="/ppt/media/image18.svg" Id="R6395b90efb1747ba" /><Relationship Type="http://schemas.openxmlformats.org/officeDocument/2006/relationships/image" Target="/ppt/media/image20.png" Id="Rade042c686e04eb4" /><Relationship Type="http://schemas.openxmlformats.org/officeDocument/2006/relationships/image" Target="/ppt/media/image19.svg" Id="Rba4dc19910094885" /><Relationship Type="http://schemas.openxmlformats.org/officeDocument/2006/relationships/notesSlide" Target="/ppt/notesSlides/notesSlide5.xml" Id="R455c1dc38db441af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39496f2684f494e" /><Relationship Type="http://schemas.openxmlformats.org/officeDocument/2006/relationships/image" Target="/ppt/media/image21.png" Id="R5b392c2f83384b44" /><Relationship Type="http://schemas.openxmlformats.org/officeDocument/2006/relationships/image" Target="/ppt/media/image20.svg" Id="Rabd9520692c64ba3" /><Relationship Type="http://schemas.openxmlformats.org/officeDocument/2006/relationships/image" Target="/ppt/media/image22.png" Id="Rab703a0c234c4b83" /><Relationship Type="http://schemas.openxmlformats.org/officeDocument/2006/relationships/image" Target="/ppt/media/image21.svg" Id="R1f587c6d18524830" /><Relationship Type="http://schemas.openxmlformats.org/officeDocument/2006/relationships/image" Target="/ppt/media/image23.png" Id="R3e589e08d68c457c" /><Relationship Type="http://schemas.openxmlformats.org/officeDocument/2006/relationships/image" Target="/ppt/media/image22.svg" Id="R991c58d933b341ef" /><Relationship Type="http://schemas.openxmlformats.org/officeDocument/2006/relationships/image" Target="/ppt/media/image24.png" Id="Rfb0c71c607bd4028" /><Relationship Type="http://schemas.openxmlformats.org/officeDocument/2006/relationships/image" Target="/ppt/media/image23.svg" Id="R715f0dc384ee4610" /><Relationship Type="http://schemas.openxmlformats.org/officeDocument/2006/relationships/image" Target="/ppt/media/image25.png" Id="R38d7a131caba4dfd" /><Relationship Type="http://schemas.openxmlformats.org/officeDocument/2006/relationships/image" Target="/ppt/media/image24.svg" Id="R2378787caf304d99" /><Relationship Type="http://schemas.openxmlformats.org/officeDocument/2006/relationships/image" Target="/ppt/media/image26.png" Id="R0ae3c4cb00b8473f" /><Relationship Type="http://schemas.openxmlformats.org/officeDocument/2006/relationships/notesSlide" Target="/ppt/notesSlides/notesSlide6.xml" Id="R894bb6424dd24546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2d756fd9fb6f42e5" /><Relationship Type="http://schemas.openxmlformats.org/officeDocument/2006/relationships/image" Target="/ppt/media/image27.png" Id="R38455179a55b4ee0" /><Relationship Type="http://schemas.openxmlformats.org/officeDocument/2006/relationships/image" Target="/ppt/media/image28.png" Id="R6989247aa52e45f8" /><Relationship Type="http://schemas.openxmlformats.org/officeDocument/2006/relationships/image" Target="/ppt/media/image29.png" Id="R5903671bc820401d" /><Relationship Type="http://schemas.openxmlformats.org/officeDocument/2006/relationships/image" Target="/ppt/media/image30.png" Id="R440ac4d1467044ac" /><Relationship Type="http://schemas.openxmlformats.org/officeDocument/2006/relationships/notesSlide" Target="/ppt/notesSlides/notesSlide7.xml" Id="R5a35ecf2940242c9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7d8d83a4e95d44b7" /><Relationship Type="http://schemas.openxmlformats.org/officeDocument/2006/relationships/image" Target="/ppt/media/image31.png" Id="R444f05174de14e5f" /><Relationship Type="http://schemas.openxmlformats.org/officeDocument/2006/relationships/image" Target="/ppt/media/image25.svg" Id="Rce67441b83584796" /><Relationship Type="http://schemas.openxmlformats.org/officeDocument/2006/relationships/image" Target="/ppt/media/image32.png" Id="Rdd527a59dc924ac8" /><Relationship Type="http://schemas.openxmlformats.org/officeDocument/2006/relationships/image" Target="/ppt/media/image26.svg" Id="R589a38bb08bb433f" /><Relationship Type="http://schemas.openxmlformats.org/officeDocument/2006/relationships/image" Target="/ppt/media/image33.png" Id="R21fac3415a4d4f71" /><Relationship Type="http://schemas.openxmlformats.org/officeDocument/2006/relationships/image" Target="/ppt/media/image27.svg" Id="R3a9046439b7e45db" /><Relationship Type="http://schemas.openxmlformats.org/officeDocument/2006/relationships/image" Target="/ppt/media/image34.png" Id="R4e3951d80e80408f" /><Relationship Type="http://schemas.openxmlformats.org/officeDocument/2006/relationships/image" Target="/ppt/media/image28.svg" Id="R7abba616e08e4c11" /><Relationship Type="http://schemas.openxmlformats.org/officeDocument/2006/relationships/image" Target="/ppt/media/image35.png" Id="R4027e5a9135a4966" /><Relationship Type="http://schemas.openxmlformats.org/officeDocument/2006/relationships/image" Target="/ppt/media/image29.svg" Id="R68613fa9bab44806" /><Relationship Type="http://schemas.openxmlformats.org/officeDocument/2006/relationships/image" Target="/ppt/media/image36.png" Id="R3f6d245fc4554e5e" /><Relationship Type="http://schemas.openxmlformats.org/officeDocument/2006/relationships/image" Target="/ppt/media/image30.svg" Id="R616cd3adc5924e81" /><Relationship Type="http://schemas.openxmlformats.org/officeDocument/2006/relationships/notesSlide" Target="/ppt/notesSlides/notesSlide8.xml" Id="R43159a6d2bf94267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a88fda002ef4565" /><Relationship Type="http://schemas.openxmlformats.org/officeDocument/2006/relationships/image" Target="/ppt/media/image37.png" Id="R8ec166cf7a6b4eac" /><Relationship Type="http://schemas.openxmlformats.org/officeDocument/2006/relationships/image" Target="/ppt/media/image31.svg" Id="Rda7a0398eecd4bd0" /><Relationship Type="http://schemas.openxmlformats.org/officeDocument/2006/relationships/image" Target="/ppt/media/image38.png" Id="Rddefb088d66c4885" /><Relationship Type="http://schemas.openxmlformats.org/officeDocument/2006/relationships/image" Target="/ppt/media/image32.svg" Id="Rbf2869daded54070" /><Relationship Type="http://schemas.openxmlformats.org/officeDocument/2006/relationships/image" Target="/ppt/media/image39.png" Id="R6ca18dbd46374b05" /><Relationship Type="http://schemas.openxmlformats.org/officeDocument/2006/relationships/image" Target="/ppt/media/image33.svg" Id="R197126239313450c" /><Relationship Type="http://schemas.openxmlformats.org/officeDocument/2006/relationships/image" Target="/ppt/media/image40.png" Id="R21f4c08dfc8d4d06" /><Relationship Type="http://schemas.openxmlformats.org/officeDocument/2006/relationships/image" Target="/ppt/media/image34.svg" Id="Rfdea0952941245bf" /><Relationship Type="http://schemas.openxmlformats.org/officeDocument/2006/relationships/notesSlide" Target="/ppt/notesSlides/notesSlide9.xml" Id="R6288aab1543a4e12" /></Relationships>
</file>

<file path=ppt/slides/slide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275DFD66-DEAF-4D2A-AEBC-AD13F92B03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120AF84-900F-4484-A58E-D211CF4A42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A72DC46-25CB-41B5-AA2F-748EB30D29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A48BA90-A3F2-48FD-8E2F-200A8AFE71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A525D68-98CE-430F-BB5C-1BE39876EA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F7C8DD5-1E22-4782-BAFE-9F64945B1F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41724F7-4D5D-4A91-AB69-E92B0ADE76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87C11986-3D30-421C-B609-52D1F236A1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0D9D0DA-ABCE-4CF0-BBDE-0C2933A882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814D67B-E0D1-463C-8193-57ADA4FB68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B4E9636-1ABE-4E25-9BDB-D223BE7D30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8E263D7-58CC-4FBA-B090-3FF8B290E2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DAD6F2E-20AD-4435-892B-B0EA11707F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F1678475-609B-4AB0-AFE7-647327F24A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D03ADD6F-4565-42D6-8A25-0C87324841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4A33819-E93C-4593-B8B2-7EC5B13B53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A306491-C5DE-4A8D-95BF-B5257C3C20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DDE1F4D-A64D-453E-8456-A8BD61AB26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95C5A085-5360-4396-85BA-37B984B71E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F30AC1BF-61DD-4011-A541-6339811080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C48F4018-E059-44D9-B43A-A8E2D718C5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CDE97AB-4D70-42B4-A607-FC073F1EED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75956E0-857A-4BED-B367-3F94910DF5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DE926A38-1814-49CB-AA48-F2A12841EB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58ADE7C6-D90C-49DB-AF8A-29362958BE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634A92E5-CCB7-45B8-B83B-40543F5222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2B7295DF-5A1E-4E8C-99F5-1C2AB10A28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0C109634-BE74-49FB-876C-06204B9012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E8C1BA03-95AF-4B79-BD44-76027F996C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9A82061D-D175-43BC-B588-E384B44D0F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2657969F-A2D5-4A0B-9D8E-AC1CA0EF9C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C2AC225A-1A32-421F-912A-8C05CEF37A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0B0021D9-5AB8-4959-A7AD-321F508318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EBAB5F87-178F-4A26-B7AC-EED5D24C29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5AB0D7E9-653E-4A96-B0A7-72B58D1EF7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2343C9BA-CF49-4198-96AE-185BC8BCC0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6C06C8A8-3AB6-4019-AD8B-8A6AB7FF53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E6B5A201-DA63-4E5A-9B85-A74E93BD50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3AC8857C-AC1E-4B07-8460-B16147DB27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74700BCC-FDB6-44E5-95BB-A54693DAB5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29425" y="790575"/>
            <a:ext cx="4552950" cy="5353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075438EF-0032-415F-83B1-AE70074166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53200" y="800100"/>
            <a:ext cx="1619250" cy="533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BF5DBC1B-F6F7-48ED-B744-D510F6F0C8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63EE77CC-B92F-4C55-A07B-A5044FB23B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BP V0.2 / SEED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0E3FD899-0B31-4AA7-B0BD-A36A666ED4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123950"/>
            <a:ext cx="51435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4950" b="1">
                <a:solidFill>
                  <a:srgbClr val="F4FAFA"/>
                </a:solidFill>
                <a:latin typeface="Avenir Next"/>
                <a:ea typeface="Avenir Next"/>
                <a:cs typeface="Avenir Next"/>
              </a:defRPr>
            </a:pPr>
            <a:r>
              <a:rPr sz="4950" b="1">
                <a:solidFill>
                  <a:srgbClr val="F4FAFA"/>
                </a:solidFill>
                <a:latin typeface="Avenir Next"/>
                <a:ea typeface="Avenir Next"/>
                <a:cs typeface="Avenir Next"/>
              </a:rPr>
              <a:t>StoryCam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3A6FB40A-E63D-4E32-A7EA-22AFC6F2BF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1924050"/>
            <a:ext cx="409575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100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100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rPr>
              <a:t>AI 私人小剧场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2A21FC6E-5F84-4DE9-86D8-48896D804C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2781300"/>
            <a:ext cx="5715000" cy="1181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32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32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把私人念头</a:t>
            </a:r>
          </a:p>
          <a:p xmlns:a="http://schemas.openxmlformats.org/drawingml/2006/main">
            <a:pPr algn="l">
              <a:lnSpc>
                <a:spcPct val="92000"/>
              </a:lnSpc>
              <a:buNone/>
              <a:defRPr sz="32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32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拍成可保存的小电影。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A6A3EBB4-658F-4DD4-B867-7CCF9A5DB6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4191000"/>
            <a:ext cx="5143500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1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1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一个面向普通人的 AI story-to-video 消费产品：先确认故事世界，再生成核心分镜和真实片段。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2CF089A7-B694-4F2E-A7A9-D2C0951EDB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544830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4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2f6c2020f3448e7">
            <a:extLst>
              <a:ext uri="{96DAC541-7B7A-43D3-8B79-37D633B846F1}">
                <asvg:svgBlip xmlns:asvg="http://schemas.microsoft.com/office/drawing/2016/SVG/main" r:embed="Rbfb62478a5844ea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695325" y="553402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0330717A-3269-438A-BE57-148245F85E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09850" y="544830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5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4a0160fc2524411">
            <a:extLst>
              <a:ext uri="{96DAC541-7B7A-43D3-8B79-37D633B846F1}">
                <asvg:svgBlip xmlns:asvg="http://schemas.microsoft.com/office/drawing/2016/SVG/main" r:embed="R8fb133cf27e0414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2695575" y="553402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0866443F-5CD6-4E75-A1C7-EE443A3DE6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0100" y="544830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5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5f8be818bad4c2c">
            <a:extLst>
              <a:ext uri="{96DAC541-7B7A-43D3-8B79-37D633B846F1}">
                <asvg:svgBlip xmlns:asvg="http://schemas.microsoft.com/office/drawing/2016/SVG/main" r:embed="R45db0c56519541d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4695825" y="553402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697CCE6A-CD0D-43B5-A763-D1106904CD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" y="55435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私人输入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15FEBC8B-4D14-45C0-8859-55EE58C398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24200" y="55435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9 帧确认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D07C8177-C247-477E-9F38-B735588DE4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24450" y="55435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MP4 保存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1BBA6A74-208F-4A58-8E22-59B57B6D0E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StoryCam BP draft. Product screenshots are local verified assets.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86A4519C-8BA4-4050-A3C5-4B04CFDCC6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01</a:t>
            </a:r>
          </a:p>
        </p:txBody>
      </p:sp>
      <p:pic>
        <p:nvPicPr>
          <p:cNvPr id="5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4432b1ffdbe4d4a"/>
          <a:srcRect xmlns:a="http://schemas.openxmlformats.org/drawingml/2006/main" l="0" t="10784" r="0" b="1078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838950" y="800100"/>
            <a:ext cx="4533900" cy="5334000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71833"/>
      </p:ext>
    </p:extLst>
  </p:cSld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B09774BD-346F-4241-B72B-ADBA55DAAF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001B2C6-4EE4-40B9-8EAB-F3CF43B8AB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1AE5316-8D09-4605-B9CE-9BB6E65EE1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E6D837D-E309-4FED-8D00-5FC82020C6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3DA676E-0AB0-4025-A77D-CFBF16B174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C369574-8191-4F66-932C-F46C4B9264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B6BE295-3566-49F2-A6D3-EA58B209FA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9198537-8C7A-479A-9A44-49BEFB055E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A96005E-E591-4C15-A9E3-F4FF6A0866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13548FB-3A0A-49AC-9E5D-72B73C2019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7DA9545-F59E-4288-895A-90768F2001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3176C97-1037-4A30-8C76-5BF097AA1C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3EE4A68-BBB8-40B0-99B7-0E3DEF0474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134FDD50-B698-4A7B-ADDA-9C632BF2F5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E9A06A7F-DB30-4485-8416-EB09A46E05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8722CAD5-3648-4896-93CA-51DB387D87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755064EF-9AE5-4F36-AB18-C26BCBCE72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1ED7F94-5A63-4FFC-B07C-AF7E78E123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D4B91227-D050-4915-81DB-7882370CFE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32FBD840-C72E-4443-817C-20315943C3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33C9439-655E-4356-96F4-97DFB1E99C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4CF20BE1-D608-4101-9B1C-FD118392AD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4A694AD-8367-4547-B508-8F9E8E7C3F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420837E-B7AE-49C5-B939-398468D48B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00C2CFB7-7F54-4E62-ACCB-228FB42E92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DCB6A6F9-0A42-4174-8F91-BFEBCCA587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EFFF7BD-F5DF-44CC-B49F-3232867C40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9811E6D0-5127-418D-8725-6C9865689F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54F01D3B-1AF3-469A-9310-E043D0E654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53450CC1-738B-4802-96C6-BC7B30EF4A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335B9708-B0B7-4423-82BC-C8896362A3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7C22D18E-D71D-4644-AB9E-3AE476F783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CE056A15-74C9-4510-85BB-9EA9DFA077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8A8237CC-3EEC-4475-9A0B-4C527C7828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CCEC5BD0-C396-40D5-A84B-8A049ECE2E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2C92E15F-90DB-43F4-A6FA-0435306BF5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65EAB878-703D-4847-9639-8F65CAB09E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E107AAA0-9256-4E9F-8161-266807D051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EE8D3A1D-E88D-4C9B-8065-ED1C7BC7BC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42327C0B-4285-4F10-AF7F-909A0716D5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5C6CFF57-5105-499D-A227-D3D152C721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GTM 与壁垒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54DFA3C7-41C7-4B16-BF30-B7FB42EEE3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3345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从高情感模板切入，用故事资产记忆提升复购。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6D1C9C89-A4E1-4F51-B278-A6E9CE4882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190750"/>
            <a:ext cx="2095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首批切入场景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C5CCA1D4-7754-49A0-8E6B-343A908FB8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686050"/>
            <a:ext cx="3619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712bd6de4b249b8">
            <a:extLst>
              <a:ext uri="{96DAC541-7B7A-43D3-8B79-37D633B846F1}">
                <asvg:svgBlip xmlns:asvg="http://schemas.microsoft.com/office/drawing/2016/SVG/main" r:embed="R9d9893c8fdeb4624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000125" y="2771775"/>
            <a:ext cx="190500" cy="190500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BECE084E-C52C-4CDA-9106-0B397BEE25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47800" y="2781300"/>
            <a:ext cx="1524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暗恋 / 关系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02D68EDD-C697-43A0-BB01-F8C84F5E5C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3295650"/>
            <a:ext cx="3619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4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2b8b96fb4684fb9">
            <a:extLst>
              <a:ext uri="{96DAC541-7B7A-43D3-8B79-37D633B846F1}">
                <asvg:svgBlip xmlns:asvg="http://schemas.microsoft.com/office/drawing/2016/SVG/main" r:embed="R949b58b2016040c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000125" y="3381375"/>
            <a:ext cx="190500" cy="190500"/>
          </a:xfrm>
          <a:prstGeom xmlns:a="http://schemas.openxmlformats.org/drawingml/2006/main" prst="rect">
            <a:avLst/>
          </a:prstGeom>
        </p:spPr>
      </p:pic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771EF15C-2947-44BF-8CC6-82017B8A14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47800" y="3390900"/>
            <a:ext cx="1524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宠物故事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65FC3E18-9EAC-47BA-B42A-413F6D160F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3905250"/>
            <a:ext cx="3619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5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5c978a412524e2c">
            <a:extLst>
              <a:ext uri="{96DAC541-7B7A-43D3-8B79-37D633B846F1}">
                <asvg:svgBlip xmlns:asvg="http://schemas.microsoft.com/office/drawing/2016/SVG/main" r:embed="Reac39027d6c8439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000125" y="3990975"/>
            <a:ext cx="190500" cy="190500"/>
          </a:xfrm>
          <a:prstGeom xmlns:a="http://schemas.openxmlformats.org/drawingml/2006/main" prst="rect">
            <a:avLst/>
          </a:prstGeom>
        </p:spPr>
      </p:pic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72EE4135-43A1-4EE4-AE4D-004CE6A1EF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47800" y="4000500"/>
            <a:ext cx="1524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小说角色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1C379D8C-51A8-4788-9649-20DB4BD6B8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4514850"/>
            <a:ext cx="3619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5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b2f67ff6cdf493c">
            <a:extLst>
              <a:ext uri="{96DAC541-7B7A-43D3-8B79-37D633B846F1}">
                <asvg:svgBlip xmlns:asvg="http://schemas.microsoft.com/office/drawing/2016/SVG/main" r:embed="Rbd7c3e0c9d7c4d5e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000125" y="4600575"/>
            <a:ext cx="190500" cy="190500"/>
          </a:xfrm>
          <a:prstGeom xmlns:a="http://schemas.openxmlformats.org/drawingml/2006/main" prst="rect">
            <a:avLst/>
          </a:prstGeom>
        </p:spPr>
      </p:pic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9A54DCDE-10F9-4358-893F-109DB1339C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47800" y="4610100"/>
            <a:ext cx="1524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旅行 VLOG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40DE8B04-0CBA-42FB-9D60-8EC342020F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0" y="2190750"/>
            <a:ext cx="2095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可沉淀壁垒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29B8ED55-82F9-42D7-80F2-9A4D07A133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0" y="2886075"/>
            <a:ext cx="2095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B89"/>
          </a:solidFill>
          <a:ln xmlns:a="http://schemas.openxmlformats.org/drawingml/2006/main" w="0">
            <a:solidFill>
              <a:srgbClr val="FF4B89"/>
            </a:solidFill>
            <a:prstDash val="solid"/>
          </a:ln>
        </p:spPr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CC71AF29-5A3C-4A22-828E-EBC6CB8091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72450" y="27622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FF4B89"/>
                </a:solidFill>
                <a:latin typeface="Avenir Next"/>
                <a:ea typeface="Avenir Next"/>
                <a:cs typeface="Avenir Next"/>
              </a:defRPr>
            </a:pPr>
            <a:r>
              <a:rPr sz="750" b="1">
                <a:solidFill>
                  <a:srgbClr val="FF4B89"/>
                </a:solidFill>
                <a:latin typeface="Avenir Next"/>
                <a:ea typeface="Avenir Next"/>
                <a:cs typeface="Avenir Next"/>
              </a:rPr>
              <a:t>TASTE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ED5AF8AB-A225-44E0-84C3-E9FCEC558D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0" y="2762250"/>
            <a:ext cx="2000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情绪模板与审美 taste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DEAEC8E4-B6EA-4E94-B5BC-6988408A9B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0" y="3495675"/>
            <a:ext cx="2095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ED49F688-0D7E-4832-90AC-16CF1560FD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72450" y="33718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DDEB"/>
                </a:solidFill>
                <a:latin typeface="Avenir Next"/>
                <a:ea typeface="Avenir Next"/>
                <a:cs typeface="Avenir Next"/>
              </a:defRPr>
            </a:pPr>
            <a:r>
              <a:rPr sz="750" b="1">
                <a:solidFill>
                  <a:srgbClr val="00DDEB"/>
                </a:solidFill>
                <a:latin typeface="Avenir Next"/>
                <a:ea typeface="Avenir Next"/>
                <a:cs typeface="Avenir Next"/>
              </a:rPr>
              <a:t>WORKFLOW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8FD7562E-6D69-413F-AB49-F2F249C050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0" y="3371850"/>
            <a:ext cx="2000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确认链路与低浪费工作流</a:t>
            </a:r>
          </a:p>
        </p:txBody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578072BE-B62A-4CED-9995-49A127C038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0" y="4105275"/>
            <a:ext cx="2095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7A2F"/>
          </a:solidFill>
          <a:ln xmlns:a="http://schemas.openxmlformats.org/drawingml/2006/main" w="0">
            <a:solidFill>
              <a:srgbClr val="FF7A2F"/>
            </a:solidFill>
            <a:prstDash val="solid"/>
          </a:ln>
        </p:spPr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24BE11CF-CB5A-45BF-9634-EC206C509F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72450" y="39814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FF7A2F"/>
                </a:solidFill>
                <a:latin typeface="Avenir Next"/>
                <a:ea typeface="Avenir Next"/>
                <a:cs typeface="Avenir Next"/>
              </a:defRPr>
            </a:pPr>
            <a:r>
              <a:rPr sz="750" b="1">
                <a:solidFill>
                  <a:srgbClr val="FF7A2F"/>
                </a:solidFill>
                <a:latin typeface="Avenir Next"/>
                <a:ea typeface="Avenir Next"/>
                <a:cs typeface="Avenir Next"/>
              </a:rPr>
              <a:t>MEMORY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0BE9EEAE-38BB-4EF0-8782-378A3F632A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0" y="3981450"/>
            <a:ext cx="2000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用户故事、角色、场景资产</a:t>
            </a:r>
          </a:p>
        </p:txBody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DF195C75-3A3D-47F6-B7FA-A8BEC86A0F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0" y="4714875"/>
            <a:ext cx="2095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B7F34E"/>
          </a:solidFill>
          <a:ln xmlns:a="http://schemas.openxmlformats.org/drawingml/2006/main" w="0">
            <a:solidFill>
              <a:srgbClr val="B7F34E"/>
            </a:solidFill>
            <a:prstDash val="solid"/>
          </a:ln>
        </p:spPr>
      </p:sp>
      <p:sp>
        <p:nvSpPr>
          <p:cNvPr id="67" name="">
            <a:extLst xmlns:a="http://schemas.openxmlformats.org/drawingml/2006/main">
              <a:ext uri="{FF2B5EF4-FFF2-40B4-BE49-F238E27FC236}">
                <a16:creationId xmlns:a16="http://schemas.microsoft.com/office/drawing/2014/main" id="{2D93B23C-4E4E-43FD-A87E-2A717C4339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72450" y="4591050"/>
            <a:ext cx="114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B7F34E"/>
                </a:solidFill>
                <a:latin typeface="Avenir Next"/>
                <a:ea typeface="Avenir Next"/>
                <a:cs typeface="Avenir Next"/>
              </a:defRPr>
            </a:pPr>
            <a:r>
              <a:rPr sz="750" b="1">
                <a:solidFill>
                  <a:srgbClr val="B7F34E"/>
                </a:solidFill>
                <a:latin typeface="Avenir Next"/>
                <a:ea typeface="Avenir Next"/>
                <a:cs typeface="Avenir Next"/>
              </a:rPr>
              <a:t>TRUST</a:t>
            </a:r>
          </a:p>
        </p:txBody>
      </p:sp>
      <p:sp>
        <p:nvSpPr>
          <p:cNvPr id="68" name="">
            <a:extLst xmlns:a="http://schemas.openxmlformats.org/drawingml/2006/main">
              <a:ext uri="{FF2B5EF4-FFF2-40B4-BE49-F238E27FC236}">
                <a16:creationId xmlns:a16="http://schemas.microsoft.com/office/drawing/2014/main" id="{2D93E5C5-7D45-428B-93E3-2E89BA0FD8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0" y="4591050"/>
            <a:ext cx="2000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9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私密默认与 provider 边界</a:t>
            </a:r>
          </a:p>
        </p:txBody>
      </p:sp>
      <p:sp>
        <p:nvSpPr>
          <p:cNvPr id="69" name="">
            <a:extLst xmlns:a="http://schemas.openxmlformats.org/drawingml/2006/main">
              <a:ext uri="{FF2B5EF4-FFF2-40B4-BE49-F238E27FC236}">
                <a16:creationId xmlns:a16="http://schemas.microsoft.com/office/drawing/2014/main" id="{F9307038-4940-48E9-9DBD-54125FF782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Source: StoryCam product vision and MVP success metrics.</a:t>
            </a:r>
          </a:p>
        </p:txBody>
      </p:sp>
      <p:sp>
        <p:nvSpPr>
          <p:cNvPr id="70" name="">
            <a:extLst xmlns:a="http://schemas.openxmlformats.org/drawingml/2006/main">
              <a:ext uri="{FF2B5EF4-FFF2-40B4-BE49-F238E27FC236}">
                <a16:creationId xmlns:a16="http://schemas.microsoft.com/office/drawing/2014/main" id="{883AC472-B403-47A6-89D8-ADD84064E9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34803810"/>
      </p:ext>
    </p:extLst>
  </p:cSld>
</p:sld>
</file>

<file path=ppt/slides/slide1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A4127C91-BDDE-4526-84AF-527B464B83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EBD92ED-9354-4612-8759-0FBFF1F60C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5E127A6-66B2-4089-8B43-E9D1628CC6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574E2A9-FB76-4BC4-A1D6-B7ADF13CED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E77A5F5-8FB1-4DC3-9D2B-CC1DC59CF7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5B64FFD-8A62-4E6F-BD76-475BF377DB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153B2B5-2B62-4B97-947A-4649343673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DE7F4BA7-4086-465C-B37D-DCA72752AA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097C7A7-350C-48F8-9B5C-55FE7A5FD7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B7DBE5B-0510-4C6A-8AEF-16E318AB23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C6D245D-4066-40D8-931D-438054B257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25E6F18E-4AF6-4855-818A-ECE076CF7D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FF2DFD5-388D-4305-9A9F-2573875B5E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F5B1AAAA-7DA5-4024-94D1-940F0EBFE8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B7D762C-B50C-4247-9CB0-EF5507D319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6C181F1-0CA0-49EA-8556-4D8439DEBE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882E6312-1373-4CC2-AB79-17C29C79C2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5061CC9-05FC-4731-BF90-5AB659795D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4D79AA8-9D7C-4CDC-847F-63A7C6445A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F13EBC26-BDEE-4358-A74C-631C942FA4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D6BD87E2-A83D-4AC8-8900-9A2572DDE6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7084C291-4499-4235-A14A-7AE1BBABE4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B2237A8-A05A-44A7-BC53-BEE7B04BCA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DB1C30CF-71DA-4622-AFA3-338DF51B52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B9CCB2DD-95AE-48BB-8573-7DB9D1B5AC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4E30E842-16B9-4524-A82E-1A0724077B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768A9485-E1E5-4DB8-B45E-C738222E15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12C774C8-DBAA-4A6B-8C3A-7826343B32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A58548B1-D693-40B0-BCE6-E0B9718CBE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E62CE4DA-9BE2-4436-A55F-963BAFCA2B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4CA13C82-07EE-436F-A60C-F002871DC1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9B6A6626-DBB1-4AC3-8319-1023DEDC8C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9A1196E-0A80-4457-975D-F307CCFD84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5BFC9711-D798-45EF-9BF4-E625910BA1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012BDFFD-A0FA-4095-91C0-7777D6ABE1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F4F2ED53-E905-43A2-B6E1-7CFF5798B6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28836FAB-7F45-4AF1-8CE5-8F1FA5A5CD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A80D7458-DEA9-4117-BA1D-864DE7308B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CA1EBDD5-8CA1-4267-8572-871A23F5D6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CAC766DA-EAAF-4792-B382-070DBD0A12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DA54894A-99A7-4A29-B9EF-9F4962503E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融资计划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F28E2721-FF24-4677-A513-EA23E4A84C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715500" cy="800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7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7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本轮资金应买到：用户愿意反复把故事调得更像自己。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F4CCD413-F75B-4B40-9E93-FA55475199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2781300"/>
            <a:ext cx="2152650" cy="38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AF3975CD-4467-47FF-A55A-81A585D0C4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3124200"/>
            <a:ext cx="11430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rPr>
              <a:t>0-3 月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E449D956-0B71-4B37-B055-00F64BE3C0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3638550"/>
            <a:ext cx="161925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MVP 魔法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B7A9EE54-53AD-4B80-8A8A-8C7600B899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191000"/>
            <a:ext cx="20002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真实 clip 成功率</a:t>
            </a:r>
          </a:p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felt-like-mine 反馈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78114590-FBCE-46E5-82ED-0C860BC02F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62350" y="2781300"/>
            <a:ext cx="2152650" cy="38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B89"/>
          </a:solidFill>
          <a:ln xmlns:a="http://schemas.openxmlformats.org/drawingml/2006/main" w="0">
            <a:solidFill>
              <a:srgbClr val="FF4B89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C1A11989-5C45-4607-842D-9604F4DFE4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62350" y="3124200"/>
            <a:ext cx="11430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rPr>
              <a:t>3-6 月</a:t>
            </a:r>
          </a:p>
        </p:txBody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0729B4CD-B0F2-4589-8D6E-162CF55ADB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62350" y="3638550"/>
            <a:ext cx="161925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付费实验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9AFC28E8-8505-45E1-A45E-59C7F53C6B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62350" y="4191000"/>
            <a:ext cx="20002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HD / 去水印</a:t>
            </a:r>
          </a:p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credits / 模板包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60413A3F-6A9B-476F-9076-F0EC3308EF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00800" y="2781300"/>
            <a:ext cx="2152650" cy="38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7A2F"/>
          </a:solidFill>
          <a:ln xmlns:a="http://schemas.openxmlformats.org/drawingml/2006/main" w="0">
            <a:solidFill>
              <a:srgbClr val="FF7A2F"/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F42151F5-CA43-4586-B84A-C0318574DA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00800" y="3124200"/>
            <a:ext cx="11430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F7A2F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FF7A2F"/>
                </a:solidFill>
                <a:latin typeface="Hiragino Sans GB"/>
                <a:ea typeface="Hiragino Sans GB"/>
                <a:cs typeface="Hiragino Sans GB"/>
              </a:rPr>
              <a:t>6-12 月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CCB5BE54-63B2-4AF7-ACFD-88813C453F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00800" y="3638550"/>
            <a:ext cx="161925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留存循环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86C7BABD-323D-4B26-B1EB-B7E420FAFA8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00800" y="4191000"/>
            <a:ext cx="20002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角色保存</a:t>
            </a:r>
          </a:p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故事档案 / 复拍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BB39AC7E-FD4D-4707-B0A3-761112EB63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2781300"/>
            <a:ext cx="2152650" cy="38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B7F34E"/>
          </a:solidFill>
          <a:ln xmlns:a="http://schemas.openxmlformats.org/drawingml/2006/main" w="0">
            <a:solidFill>
              <a:srgbClr val="B7F34E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86D6E520-F05A-47A7-AB3D-A3602AA0EC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3124200"/>
            <a:ext cx="11430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B7F34E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B7F34E"/>
                </a:solidFill>
                <a:latin typeface="Hiragino Sans GB"/>
                <a:ea typeface="Hiragino Sans GB"/>
                <a:cs typeface="Hiragino Sans GB"/>
              </a:rPr>
              <a:t>12-18 月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31C8B93E-39B1-4602-8E1D-CC1CC5CD4D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3638550"/>
            <a:ext cx="161925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5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A 轮证据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BB59FC9C-5C07-4406-9EDD-9E4E38EA87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4191000"/>
            <a:ext cx="20002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留存 cohort</a:t>
            </a:r>
          </a:p>
          <a:p xmlns:a="http://schemas.openxmlformats.org/drawingml/2006/main">
            <a:pPr algn="l">
              <a:lnSpc>
                <a:spcPct val="105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付费转化 / 成本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D502782A-4631-46F6-B593-F3CE1B565A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5467350"/>
            <a:ext cx="4705350" cy="514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111">
              <a:alpha val="80000"/>
            </a:srgbClr>
          </a:solidFill>
          <a:ln xmlns:a="http://schemas.openxmlformats.org/drawingml/2006/main" w="9525">
            <a:solidFill>
              <a:srgbClr val="00DDEB"/>
            </a:solidFill>
            <a:prstDash val="solid"/>
          </a:ln>
        </p:spPr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A38A9C15-3386-4E96-AE51-BBBEC47EAD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5638800"/>
            <a:ext cx="133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38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rPr>
              <a:t>待补融资信息</a:t>
            </a:r>
          </a:p>
        </p:txBody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50BA8E25-A8E2-4241-830E-223ECDD958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47950" y="5619750"/>
            <a:ext cx="2476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938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38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金额、runway、团队、cap table、use-of-funds。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452F9DE5-40A5-46EC-8FFA-33E57CF814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10350" y="5467350"/>
            <a:ext cx="4705350" cy="514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30D12">
              <a:alpha val="80000"/>
            </a:srgbClr>
          </a:solidFill>
          <a:ln xmlns:a="http://schemas.openxmlformats.org/drawingml/2006/main" w="9525">
            <a:solidFill>
              <a:srgbClr val="FF4B89"/>
            </a:solidFill>
            <a:prstDash val="solid"/>
          </a:ln>
        </p:spPr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0064ACDA-B6F1-4A4E-A8D1-B44F935573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96100" y="5638800"/>
            <a:ext cx="133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38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rPr>
              <a:t>待补核心指标</a:t>
            </a:r>
          </a:p>
        </p:txBody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6ED9F469-A839-48B5-A666-64E4F20325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0" y="5619750"/>
            <a:ext cx="25717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938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38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确认率、clip 成功率、保存/导出、复拍、付费转化。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97422FE6-275C-48DE-81EC-C7F17ADB7C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Sources: StoryCam MVP metrics; YC/DocSend seed fundraising guidance.</a:t>
            </a:r>
          </a:p>
        </p:txBody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729354F1-2578-4A68-A063-613EE4B258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96629944"/>
      </p:ext>
    </p:extLst>
  </p:cSld>
</p:sld>
</file>

<file path=ppt/slides/slide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A4BCCED2-0DD7-4535-B234-02FD145853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FED16FD-1422-44C7-9FC3-EE8C2579DF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E3E1AE5-E4E1-488C-A28A-8FAA2C5FAA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ED0A52F-210F-4228-AD10-066EE6B1FF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DEDA081-B03C-49A4-ABC1-7EA501A7E6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20ABD25-E921-4657-A269-A25CD5630A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FCE4F77-4167-47ED-8E00-E47697387D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5FAD0912-F52D-41CB-A4F0-A071B7427E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16F66A9-693C-47FD-BCC8-4EE14D3149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DA5FA4A6-652C-4B85-9C98-1AAD1E6AC7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0E8738D-FFE3-40EB-9C07-3471616EEA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A37B119-0A0F-4016-97EB-5570E41F14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91B67FBD-0D82-4712-8729-D8E2249578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F4D10C6-83D4-4291-9258-64541643C8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70CC0BB9-D1C9-42C3-BD00-4F1BEDE355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5B6179F4-46E3-4E6A-A8C4-E0E82BE072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2E526B6F-FE4A-4F40-9CB6-52D12B514A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C3EA1DE-27CC-4A2D-A461-67ED17EA95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F2779FBF-0FC7-4A79-B122-E2E42D5C4F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29DCE348-C8B6-482C-A012-44CA8E3E51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B39CDB69-BB77-494C-9A6C-5F0A96B515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047DC5F2-900C-4D6D-BFCD-492239E390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E24606C2-4B12-47EE-8833-307F3A2F30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A8360B0B-65D7-4CAB-80E6-E5E1A96A15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CA2B60AF-4516-42E1-9155-155F551C56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48236621-F49F-4F55-A9B7-12E89F0B70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FA8CB02B-0669-4DED-B553-06C326D0F6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2FD56F91-2C56-494A-88D2-78126FBF40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2EEC394E-E3EE-4C04-B813-056B08D850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E1407DD1-F144-4240-8DD2-6C83CA00FE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F06CE283-38BB-42AD-8458-403C0D5BE3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CCBE8D8A-9B39-4387-A2DD-852119866C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E25EF36C-F69C-46D3-AE1B-6F160BB77E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706DA938-3829-4815-B67C-2BC2BFE35E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6F1411C0-5492-46AC-8B56-1F11B5B91A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67EB8D9B-4D79-4414-810C-6620E90050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FC393909-02B9-4E55-91BE-378D277410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BB2B34AA-061E-4D42-A8B9-E702A9A0B7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817243E7-ECE7-4B37-8659-8B5965EAE7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19239EE7-B2CF-4E26-AECB-FD1C168F3E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CC8627D1-A230-488F-8EA6-0C3F24164C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投资摘要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0A1FEB89-782A-40B1-81EA-47B7BD4831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525000" cy="838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7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7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消费 AI 的下一轮机会：从通用能力，进入高情绪价值场景。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AB2FE7C2-DCF3-449B-B59C-E1938427CF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476500"/>
            <a:ext cx="4381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4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af5af49d7994d15">
            <a:extLst>
              <a:ext uri="{96DAC541-7B7A-43D3-8B79-37D633B846F1}">
                <asvg:svgBlip xmlns:asvg="http://schemas.microsoft.com/office/drawing/2016/SVG/main" r:embed="R9ac09cd019b0422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23925" y="2562225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43342CC2-F07F-4600-BB37-83BB87EE78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181350"/>
            <a:ext cx="200025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5F55541E-008A-4657-B053-6B31065B24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448050"/>
            <a:ext cx="171450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市场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86D4CBC6-DF03-47EF-859F-A2A0FCD8AA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848100"/>
            <a:ext cx="20383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AI 使用已成规模，付费渗透仍低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76B66FC-139D-4F68-8269-6F9C150553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52825" y="2476500"/>
            <a:ext cx="4381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4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3aedfd0a50d4c9c">
            <a:extLst>
              <a:ext uri="{96DAC541-7B7A-43D3-8B79-37D633B846F1}">
                <asvg:svgBlip xmlns:asvg="http://schemas.microsoft.com/office/drawing/2016/SVG/main" r:embed="R51c9311da7ea45f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3638550" y="2562225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B4C2B3AE-F21D-4A15-9F72-AABE3299BD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52825" y="3181350"/>
            <a:ext cx="200025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B89"/>
          </a:solidFill>
          <a:ln xmlns:a="http://schemas.openxmlformats.org/drawingml/2006/main" w="0">
            <a:solidFill>
              <a:srgbClr val="FF4B89"/>
            </a:solidFill>
            <a:prstDash val="solid"/>
          </a:ln>
        </p:spPr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EF5494F6-E9BE-4A6F-8F84-268FE04774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52825" y="3448050"/>
            <a:ext cx="171450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用户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7E358E81-3E73-4B0C-92B7-4F81FBEEA2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52825" y="3848100"/>
            <a:ext cx="20383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普通人想表达，但不会导演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DCB1FC8A-767D-47DB-834E-79081E8094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2476500"/>
            <a:ext cx="4381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5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77aaf214697489e">
            <a:extLst>
              <a:ext uri="{96DAC541-7B7A-43D3-8B79-37D633B846F1}">
                <asvg:svgBlip xmlns:asvg="http://schemas.microsoft.com/office/drawing/2016/SVG/main" r:embed="R5cd1d483d68e44bd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6353175" y="2562225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147A91A6-8DBA-48D3-BD60-BB6215726E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3181350"/>
            <a:ext cx="200025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7A2F"/>
          </a:solidFill>
          <a:ln xmlns:a="http://schemas.openxmlformats.org/drawingml/2006/main" w="0">
            <a:solidFill>
              <a:srgbClr val="FF7A2F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8E49ACEB-DB08-40DA-9994-6583F61F2E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3448050"/>
            <a:ext cx="171450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产品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65BD84A8-6790-4EF2-9286-9810C82794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67450" y="3848100"/>
            <a:ext cx="20383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视频前确认故事、资产、分镜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3A52490E-1DB7-45EE-AA3E-E31E3F4939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82075" y="2476500"/>
            <a:ext cx="4381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5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b95b390baa64599">
            <a:extLst>
              <a:ext uri="{96DAC541-7B7A-43D3-8B79-37D633B846F1}">
                <asvg:svgBlip xmlns:asvg="http://schemas.microsoft.com/office/drawing/2016/SVG/main" r:embed="R59f42d4ae8634b7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067800" y="2562225"/>
            <a:ext cx="266700" cy="266700"/>
          </a:xfrm>
          <a:prstGeom xmlns:a="http://schemas.openxmlformats.org/drawingml/2006/main" prst="rect">
            <a:avLst/>
          </a:prstGeom>
        </p:spPr>
      </p:pic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5F9DB525-C751-49EE-9456-BF8B60529F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82075" y="3181350"/>
            <a:ext cx="200025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B7F34E"/>
          </a:solidFill>
          <a:ln xmlns:a="http://schemas.openxmlformats.org/drawingml/2006/main" w="0">
            <a:solidFill>
              <a:srgbClr val="B7F34E"/>
            </a:solidFill>
            <a:prstDash val="solid"/>
          </a:ln>
        </p:spPr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FB906D1F-4C05-420B-BB53-25A172EE68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82075" y="3448050"/>
            <a:ext cx="171450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6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信任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B589B6BF-14BA-477C-BAF9-4DE8F8553C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82075" y="3848100"/>
            <a:ext cx="20383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私人素材走 server-side 边界</a:t>
            </a:r>
          </a:p>
        </p:txBody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9B735719-9049-4FEF-8D48-B6C5637964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00150" y="5200650"/>
            <a:ext cx="9791700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111">
              <a:alpha val="80000"/>
            </a:srgbClr>
          </a:solidFill>
          <a:ln xmlns:a="http://schemas.openxmlformats.org/drawingml/2006/main" w="9525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7748A711-C3F2-4F15-8322-8C217E45AB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04950" y="5391150"/>
            <a:ext cx="857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rPr>
              <a:t>一句话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1AE6281F-73AD-479B-950D-CF594712F1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57450" y="5353050"/>
            <a:ext cx="7810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StoryCam = 普通人的 AI 私人小剧场，把模糊情绪导演成可确认、可保存、可复购的短视频作品。</a:t>
            </a:r>
          </a:p>
        </p:txBody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E26C0C58-6B26-43D6-992B-4B4CC81312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 framing: YC seed fundraising guide; Sequoia pitch structure; StoryCam product specs.</a:t>
            </a:r>
          </a:p>
        </p:txBody>
      </p:sp>
      <p:sp>
        <p:nvSpPr>
          <p:cNvPr id="67" name="">
            <a:extLst xmlns:a="http://schemas.openxmlformats.org/drawingml/2006/main">
              <a:ext uri="{FF2B5EF4-FFF2-40B4-BE49-F238E27FC236}">
                <a16:creationId xmlns:a16="http://schemas.microsoft.com/office/drawing/2014/main" id="{492B9B38-7461-4B8C-802E-8781AA6113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122601228"/>
      </p:ext>
    </p:extLst>
  </p:cSld>
</p:sld>
</file>

<file path=ppt/slides/slide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977A2F64-5F85-4EE3-983A-D9FBD901B9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3D10EEA-3946-4D62-BB66-A001D62CF7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CC8A064-0E2D-44FE-8EEF-72B3EBE841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27905C6-ABCE-47EB-8EDB-E01D31ED77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E4A677A-9EE8-4D81-BC5D-DD15D33ADA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4295956-87E5-49E4-8729-BA69444601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57C98C85-FB97-4723-9168-1C2E84B45F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B8CF1D8-51F2-4F8F-8E3C-E33B1A9798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EAEB7C89-4112-42B9-B514-3DB9843C27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1F4549C8-E481-400C-8178-7C5A6E29DD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94E0B5F-A53E-49FB-BE31-A295E7E7AB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5332AB39-485D-4642-A5AF-4A5D03349D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4977D15C-57D0-4FF3-985B-7C03DA9C96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344151EF-AEAA-4374-8604-7BFF276022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3FA147BC-2360-400D-B246-58C4D63603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D74DEDB9-0BC9-471C-9A3F-304F173515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7506014-57D1-4FDD-B2BC-19326E7FB8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5ACB2ED-B342-433A-B141-0EA733B933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C7495B7-0F3F-40AC-951D-62C5A3027B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C86DDDCE-A3D1-48B3-826A-74862BEFB4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3FB3718-5639-44A8-B402-4E1EEBE3E5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65EB36DA-346F-4C85-B621-24D2CFA030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B4291F2-E853-4F8F-A158-9A5025AF02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A1225F35-385C-4EC0-8784-15CE918BB0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D0A7263F-BDA5-4DDF-8970-D1C6138185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8AC76216-A726-4A56-9EBD-0F75A2B365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32DB3A4D-E003-4BDC-B0D4-F37BE241AD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59E907CA-510E-44F9-AEC8-948DC124E6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B863A394-D738-4AA4-A456-43AA510F21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3424AA8D-68DA-4586-A72F-FD7D17E926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D2BDD599-5905-4DD5-A50C-A0A12DAF94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02E934D4-B0D6-4FF4-9FB7-A20252970C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292F83D4-8EA7-4D52-8456-A31846005D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8E1C0302-FE2A-47B6-8EAE-0843C14823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91971861-1967-4FA0-8C38-10BF550ED7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BFDD17E5-C15C-4AA8-9974-6F6F53F827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4C537EDE-C69F-44FC-872B-EEE538D32D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BC5EAE16-BD76-443C-9520-CE075F4900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2F2809FF-E2BC-405C-A20A-087B04924F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3F19DEE6-4B19-49B7-A5AA-D427C626CC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3C62D7C8-848A-4128-B633-D4DFB703D3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市场数据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2A4D6B16-877B-4140-822C-BA056F5A55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7155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三条曲线正在交汇：消费 AI、AI 视频、创作者经济。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8D30B70F-2FBD-4383-92B0-A9BBFADA83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362200"/>
            <a:ext cx="2286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11C1E">
              <a:alpha val="9098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4BBEA5CC-C3CD-432B-955C-AAE9662733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2628900"/>
            <a:ext cx="409575" cy="409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77d138dc3a043b9">
            <a:extLst>
              <a:ext uri="{96DAC541-7B7A-43D3-8B79-37D633B846F1}">
                <asvg:svgBlip xmlns:asvg="http://schemas.microsoft.com/office/drawing/2016/SVG/main" r:embed="R96ccac69bc81417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81075" y="2714625"/>
            <a:ext cx="238125" cy="238125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8EB2D648-49E4-4D86-A607-1711E00E02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219450"/>
            <a:ext cx="18097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defRPr>
            </a:pPr>
            <a:r>
              <a: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rPr>
              <a:t>1.7-1.8B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420AC748-022C-4311-B158-4DEDBEA1E5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657600"/>
            <a:ext cx="18097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rPr>
              <a:t>全球消费 AI 用户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FCA606E-F591-4CBC-985B-2AD36224D2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962400"/>
            <a:ext cx="18097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约 $12B 消费支出；付费渗透约 3%。</a:t>
            </a:r>
          </a:p>
        </p:txBody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36345D35-E335-490D-AF1F-759F7EC810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24250" y="2362200"/>
            <a:ext cx="2286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30E13">
              <a:alpha val="90980"/>
            </a:srgbClr>
          </a:solidFill>
          <a:ln xmlns:a="http://schemas.openxmlformats.org/drawingml/2006/main" w="11430">
            <a:solidFill>
              <a:srgbClr val="FF4B89"/>
            </a:solidFill>
            <a:prstDash val="solid"/>
          </a:ln>
        </p:spPr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9450B2BB-F883-44B4-A01D-A7B397B2EB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52850" y="2628900"/>
            <a:ext cx="409575" cy="409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5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ec571add3874fbb">
            <a:extLst>
              <a:ext uri="{96DAC541-7B7A-43D3-8B79-37D633B846F1}">
                <asvg:svgBlip xmlns:asvg="http://schemas.microsoft.com/office/drawing/2016/SVG/main" r:embed="R561c0432d649443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3838575" y="2714625"/>
            <a:ext cx="238125" cy="238125"/>
          </a:xfrm>
          <a:prstGeom xmlns:a="http://schemas.openxmlformats.org/drawingml/2006/main" prst="rect">
            <a:avLst/>
          </a:prstGeom>
        </p:spPr>
      </p:pic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BD03DD87-1025-43D9-99D9-212147DA84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52850" y="3219450"/>
            <a:ext cx="18097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defRPr>
            </a:pPr>
            <a:r>
              <a: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rPr>
              <a:t>$788M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2BC90E08-48E3-4478-A4FD-2316A61660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52850" y="3657600"/>
            <a:ext cx="18097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rPr>
              <a:t>AI Video 2025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E978486C-D2FB-4BD6-893C-38C7D5FE98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52850" y="3962400"/>
            <a:ext cx="18097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2033 预计 $3.44B；CAGR 20.3%。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24DB8799-9FA7-49DF-9E62-B227EFE794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2362200"/>
            <a:ext cx="2286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11C1E">
              <a:alpha val="90980"/>
            </a:srgbClr>
          </a:solidFill>
          <a:ln xmlns:a="http://schemas.openxmlformats.org/drawingml/2006/main" w="11430">
            <a:solidFill>
              <a:srgbClr val="FF7A2F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1EDFFC89-6D58-40FB-B251-5B7C6C4814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10350" y="2628900"/>
            <a:ext cx="409575" cy="409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5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0c538d54b9f4939">
            <a:extLst>
              <a:ext uri="{96DAC541-7B7A-43D3-8B79-37D633B846F1}">
                <asvg:svgBlip xmlns:asvg="http://schemas.microsoft.com/office/drawing/2016/SVG/main" r:embed="R63e882eacc6d499d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6696075" y="2714625"/>
            <a:ext cx="238125" cy="238125"/>
          </a:xfrm>
          <a:prstGeom xmlns:a="http://schemas.openxmlformats.org/drawingml/2006/main" prst="rect">
            <a:avLst/>
          </a:prstGeom>
        </p:spPr>
      </p:pic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0D52CBCE-7541-405F-A2E0-53392560E7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10350" y="3219450"/>
            <a:ext cx="18097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defRPr>
            </a:pPr>
            <a:r>
              <a: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rPr>
              <a:t>$212B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34FCDE00-495A-4B0B-BF93-4465F23959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10350" y="3657600"/>
            <a:ext cx="18097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7A2F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1">
                <a:solidFill>
                  <a:srgbClr val="FF7A2F"/>
                </a:solidFill>
                <a:latin typeface="Hiragino Sans GB"/>
                <a:ea typeface="Hiragino Sans GB"/>
                <a:cs typeface="Hiragino Sans GB"/>
              </a:rPr>
              <a:t>Creator Economy 2024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2C73FC84-4E08-435A-9C9C-3C0B5C4DB4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10350" y="3962400"/>
            <a:ext cx="18097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预计 2032 达 $895B；CAGR 19.7%。</a:t>
            </a:r>
          </a:p>
        </p:txBody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4315E6E5-82FA-4705-B51B-F1FEB9AC50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2362200"/>
            <a:ext cx="2286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30E13">
              <a:alpha val="90980"/>
            </a:srgbClr>
          </a:solidFill>
          <a:ln xmlns:a="http://schemas.openxmlformats.org/drawingml/2006/main" w="11430">
            <a:solidFill>
              <a:srgbClr val="B7F34E"/>
            </a:solidFill>
            <a:prstDash val="solid"/>
          </a:ln>
        </p:spPr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DF4B3835-3D39-4345-8F86-E9784CB8A2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2628900"/>
            <a:ext cx="409575" cy="409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6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9dd2dd5174442ae">
            <a:extLst>
              <a:ext uri="{96DAC541-7B7A-43D3-8B79-37D633B846F1}">
                <asvg:svgBlip xmlns:asvg="http://schemas.microsoft.com/office/drawing/2016/SVG/main" r:embed="R9fff99cbaeb5492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553575" y="2714625"/>
            <a:ext cx="238125" cy="238125"/>
          </a:xfrm>
          <a:prstGeom xmlns:a="http://schemas.openxmlformats.org/drawingml/2006/main" prst="rect">
            <a:avLst/>
          </a:prstGeom>
        </p:spPr>
      </p:pic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A867E336-96C0-43C0-988B-DE38F4DD9F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3219450"/>
            <a:ext cx="18097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defRPr>
            </a:pPr>
            <a:r>
              <a:rPr sz="2475" b="1">
                <a:solidFill>
                  <a:srgbClr val="F4FAFA"/>
                </a:solidFill>
                <a:latin typeface="Avenir Next"/>
                <a:ea typeface="Avenir Next"/>
                <a:cs typeface="Avenir Next"/>
              </a:rPr>
              <a:t>736M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5E9DF8FA-4755-49FB-B550-A46AB044A7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3657600"/>
            <a:ext cx="18097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B7F34E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1">
                <a:solidFill>
                  <a:srgbClr val="B7F34E"/>
                </a:solidFill>
                <a:latin typeface="Hiragino Sans GB"/>
                <a:ea typeface="Hiragino Sans GB"/>
                <a:cs typeface="Hiragino Sans GB"/>
              </a:rPr>
              <a:t>CapCut Mobile MAU</a:t>
            </a:r>
          </a:p>
        </p:txBody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C633B39F-BCB0-43B7-83DD-1A5B349CC5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3962400"/>
            <a:ext cx="180975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a16z 认为 AI 已成为创作工具核心能力。</a:t>
            </a:r>
          </a:p>
        </p:txBody>
      </p:sp>
      <p:sp>
        <p:nvSpPr>
          <p:cNvPr id="67" name="">
            <a:extLst xmlns:a="http://schemas.openxmlformats.org/drawingml/2006/main">
              <a:ext uri="{FF2B5EF4-FFF2-40B4-BE49-F238E27FC236}">
                <a16:creationId xmlns:a16="http://schemas.microsoft.com/office/drawing/2014/main" id="{19323783-E916-4465-9378-8A1783DE6E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76400" y="5334000"/>
            <a:ext cx="885825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200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00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StoryCam 的市场假设：不是预测“所有 AI 视频收入”，而是从高情绪、高保存意愿的个人故事视频化切入。</a:t>
            </a:r>
          </a:p>
        </p:txBody>
      </p:sp>
      <p:sp>
        <p:nvSpPr>
          <p:cNvPr id="68" name="">
            <a:extLst xmlns:a="http://schemas.openxmlformats.org/drawingml/2006/main">
              <a:ext uri="{FF2B5EF4-FFF2-40B4-BE49-F238E27FC236}">
                <a16:creationId xmlns:a16="http://schemas.microsoft.com/office/drawing/2014/main" id="{83ECC355-3919-4D24-8BAB-BB107BDA62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Sources: Menlo Ventures 2025; Grand View Research 2025; DataM Intelligence 2025; a16z 2026.</a:t>
            </a:r>
          </a:p>
        </p:txBody>
      </p:sp>
      <p:sp>
        <p:nvSpPr>
          <p:cNvPr id="69" name="">
            <a:extLst xmlns:a="http://schemas.openxmlformats.org/drawingml/2006/main">
              <a:ext uri="{FF2B5EF4-FFF2-40B4-BE49-F238E27FC236}">
                <a16:creationId xmlns:a16="http://schemas.microsoft.com/office/drawing/2014/main" id="{EE7AE60A-B907-4788-BBDE-54CBAF1A73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27589960"/>
      </p:ext>
    </p:extLst>
  </p:cSld>
</p:sld>
</file>

<file path=ppt/slides/slide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21C298BD-AC86-416B-AA80-3BE0FC3786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4497842-60A0-4995-9D54-4F8118A12C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4C7A91B-BEC2-4402-ADF9-EBC0391240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57CDCA9-960B-48D4-8DD1-93734848A5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94208D9-2298-4C6C-8CF4-5761BB03E2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A56CA45-8FEF-432E-A925-24AE4CC14E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8AD362A7-9258-4190-B46A-38E7F9F975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825BECF0-D7F7-45D9-8405-17055CD8C4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B84224B-736B-4E34-B4A9-739D99431A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D068DB9-2F05-40C5-B417-CE7E129F24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DBB545FE-2F21-49C4-AE51-6EA55A7898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2BEE9DE-C0E1-432E-9651-EA4C8BB577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EFDC8F7-B6F8-4E85-854B-E994B56A37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1BB4A856-EEBA-45F2-8573-132B8F19B4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1281775-BD21-40BC-BDC4-9140648EC2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2C637998-6524-489C-BFDE-8C4B892987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183B204B-969E-4A2D-98D4-F27D6DEB78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A0273401-E93B-4096-BAA5-CC2016AEF5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9220684-22A5-4D08-A137-249F0CE17E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546AEF1-2FB5-483C-AEB6-FD3AC36F90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BDCA5763-9310-446A-BAB5-BD27A91E83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4031707-FD11-4DC0-910E-0EC3B06F9A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5701844-BFDA-42D1-8967-19960B2813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A91FB69-DA5A-4166-B66F-6E5333CE98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A4A981D4-B272-423C-AFD5-64D2213F4C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4EDFC6F7-662A-4CF4-B091-93E64A9C73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1FDEDE1F-1B6B-416E-B0E0-DD6FB3B6F6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AB2A99D9-5286-4C68-B9D5-D6C1F65656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C227C65-F620-4990-AE07-D21B9EA7AB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C8C39493-C42B-4976-8A64-C3037AD5E3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B216FAAF-15ED-4071-B27B-B6A47870F8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140F8FD7-38A7-48CC-94DF-60E27BEFC7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9143ADC-BA2A-47A7-8FC7-58DF84E478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B10E92D0-A493-49AB-9BE3-CFB0A80ADD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8C14AE59-63B4-46C1-9F17-9BF5FA5855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7BD307F9-9DD1-4123-818C-9F70E69960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570ACDA1-1F5B-4716-844E-90957B9C6E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F71E9334-9FB6-451D-B95F-B68405D799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D5EF2EA2-78B8-41FD-B8B2-B377E6FD63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2582B387-7B05-441D-9398-4E790D293E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1306471D-D70E-4378-9A4C-C316DE5D75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市场切入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DCEC5126-CC9B-4D9D-822F-FFC35B5A3F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1440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AI 视频不是稀缺品，私人故事体验才是 wedge。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8181709F-1ED1-4CD7-BAAC-86B8CAFE0F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0600" y="2133600"/>
            <a:ext cx="98107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15">
              <a:alpha val="9098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E883AAE3-8EA8-40E5-848C-6FE2F9CB0C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00150" y="220980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607174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06efca7a7704e69">
            <a:extLst>
              <a:ext uri="{96DAC541-7B7A-43D3-8B79-37D633B846F1}">
                <asvg:svgBlip xmlns:asvg="http://schemas.microsoft.com/office/drawing/2016/SVG/main" r:embed="R6fde6a6aa2ef467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285875" y="229552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200B2515-7A37-4D37-AAD8-72281A55B2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66900" y="22860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通用模型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5720D2C0-771A-4CB7-93EC-0D37A5B7F7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71900" y="2295525"/>
            <a:ext cx="6286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生成能力强，但用户需要自己导演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2829B373-C019-478D-9CDA-C4316BFC24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0600" y="3009900"/>
            <a:ext cx="98107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15">
              <a:alpha val="9098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7441297C-3252-475D-85AC-CF9EA66EA58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00150" y="308610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5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c7275236d874cde">
            <a:extLst>
              <a:ext uri="{96DAC541-7B7A-43D3-8B79-37D633B846F1}">
                <asvg:svgBlip xmlns:asvg="http://schemas.microsoft.com/office/drawing/2016/SVG/main" r:embed="R04246aa85288479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285875" y="317182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A379336F-87A5-48F2-BA41-76B7A373FF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66900" y="31623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视频工具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C5CCB258-83F0-43AB-B1EA-1F2BD3C0C3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71900" y="3171825"/>
            <a:ext cx="6286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解决编辑效率，不解决“像我的故事”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E657DD39-2ADC-4CBD-965E-BDA2438B21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0600" y="3886200"/>
            <a:ext cx="98107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15">
              <a:alpha val="9098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CA4F7327-5A56-4915-BDDD-B149B9E1CB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00150" y="396240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5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4cb027fad894fc9">
            <a:extLst>
              <a:ext uri="{96DAC541-7B7A-43D3-8B79-37D633B846F1}">
                <asvg:svgBlip xmlns:asvg="http://schemas.microsoft.com/office/drawing/2016/SVG/main" r:embed="Re678dc00637e421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285875" y="404812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CF7E0AEE-91BB-4DD5-A452-254D8DF219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66900" y="40386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内容平台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6D24CC7C-B444-47E1-88DF-D6694059BB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71900" y="4048125"/>
            <a:ext cx="6286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强调分发与流量，不适合私密输入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86C0080B-2693-41B8-939F-8F9A7824B9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0600" y="4762500"/>
            <a:ext cx="98107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0D12">
              <a:alpha val="90980"/>
            </a:srgbClr>
          </a:solidFill>
          <a:ln xmlns:a="http://schemas.openxmlformats.org/drawingml/2006/main" w="11430">
            <a:solidFill>
              <a:srgbClr val="FF4B89"/>
            </a:solidFill>
            <a:prstDash val="solid"/>
          </a:ln>
        </p:spPr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1540A8BA-A412-49A1-BF37-E91A8DB916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00150" y="483870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6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e9041f64cae4fd7">
            <a:extLst>
              <a:ext uri="{96DAC541-7B7A-43D3-8B79-37D633B846F1}">
                <asvg:svgBlip xmlns:asvg="http://schemas.microsoft.com/office/drawing/2016/SVG/main" r:embed="Rd71e32dc2aec489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285875" y="492442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C747C670-47FC-4A93-8E2C-71F96CE3DC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66900" y="49149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425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rPr>
              <a:t>StoryCam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43C977AF-E47C-4410-900D-6F16CE7566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71900" y="4924425"/>
            <a:ext cx="6286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私人念头 → 故事世界 → 分镜 → 片段 → 保存</a:t>
            </a:r>
          </a:p>
        </p:txBody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62E2D38D-DE59-40D3-9BF0-151AC78E9F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Source: StoryCam positioning docs; a16z 2026 consumer AI app landscape.</a:t>
            </a:r>
          </a:p>
        </p:txBody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5E01C039-5A82-4AE2-891B-25129802B6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569045332"/>
      </p:ext>
    </p:extLst>
  </p:cSld>
</p:sld>
</file>

<file path=ppt/slides/slide5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44C47923-76CB-4F12-8CCE-E9615DDCD1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407713C-29EF-471B-8CB3-97453B60AC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AA3D1E7-69F1-4A9F-B5B8-01893D1279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C7EF1E0-894E-497C-AC38-9CDC2F7AD8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4DC8AF6-2116-4D95-A487-FBFDA20BBE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75038B1-3A26-4A8C-A603-22420448EB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69F07F3D-356D-4B3F-8F2D-E58BB10145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5ABA7CFB-2A6B-4417-B0C5-282CC91231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A0FE06C-89B6-4522-B311-9525F84D3D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E04908E-A1EB-4599-B7E5-CAAF9ABBB0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0D7FB3C1-6E46-4918-8F7E-50A7D4265C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00B1B65-EEE3-4BC0-B149-F757AF8107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34AFA6B8-856C-4BE8-B8D6-56F84A83B1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2227A257-FAA6-4ED2-8E44-C80351638B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F4482B4-DAAE-45FA-AC34-DEF754473A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A813D8E-5D0B-451E-8C6C-3E233D510F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B4055FB-49F5-4B37-893B-560641BA29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8FF08B03-0501-48B1-85A9-3926D669C3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C01ABAA8-943A-48E5-93F5-5EFB748A58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44995104-312F-490B-9AF6-F123F71BA5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1F460859-B20A-49AD-A59A-CE81F6E4F4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BA8129D3-42E2-48B1-A981-41BB373C57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DE855AD2-37D4-4401-9609-D7D61F70A6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A12ADB95-0FA4-4297-84E0-A1CFDC77C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EBF12468-B3CB-436F-8598-3CECADDF93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7F3C9DB5-E077-4560-942F-F82492B59C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E3AC1BC-30BD-4C45-8995-EE0A17117E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73509F60-20F4-47F0-974D-C722F00AA6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903BB0F0-41DF-4C8C-B0C5-153D4FF214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E9348EA6-8BCA-4976-89CE-C8EB3572C1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1E5272EE-29D7-460D-994B-78B2F0C599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678E7419-B1A6-4BCC-BF58-AE63CA546E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D094FC61-04E6-4328-A7A7-4DA1EE5BA2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CCC38373-A24B-4189-886A-D5EE65E254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737FD7E8-AD95-404B-8BBD-5F0F5D2A36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B3E059AF-A331-4744-8EFB-6255B5BBA7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0E53D548-283C-45D9-AEBC-A493C774BE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9BD62AF6-A838-439D-9EF3-4243204BDB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17FB82DA-D287-4530-8AF2-87A88526A5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A2D1E9C1-738F-4E2C-A367-3A2B53C95E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44A63389-42E3-431E-97BC-94BA0E1128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用户痛点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54379AAE-22CA-416B-9DFF-1785F9833F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1440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普通人想把情绪视频化，但被四件事卡住。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EFAA72D0-9513-4F5C-AEE8-B22F83B9D4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2533650"/>
            <a:ext cx="2247900" cy="2038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FF4B8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5DC9CA61-4D49-4435-834A-699FE560B2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2819400"/>
            <a:ext cx="4572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0366d1154e54a07">
            <a:extLst>
              <a:ext uri="{96DAC541-7B7A-43D3-8B79-37D633B846F1}">
                <asvg:svgBlip xmlns:asvg="http://schemas.microsoft.com/office/drawing/2016/SVG/main" r:embed="R7f8c6d6d3cdd4e0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038225" y="2905125"/>
            <a:ext cx="285750" cy="285750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24E492A9-B60E-44D0-9E81-1BCD690B37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3543300"/>
            <a:ext cx="17145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不会写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7DD5C3FE-9DF5-4A9C-9567-FBF96D1DCB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4038600"/>
            <a:ext cx="1676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不会把脑洞变成剧本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4B082E87-E6B0-46FC-A52D-4D4D126ED5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62350" y="2533650"/>
            <a:ext cx="2247900" cy="2038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FF7A2F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C27179B5-0897-4D3F-AA0C-693BC61B94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90950" y="2819400"/>
            <a:ext cx="4572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5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d12e4bbacc74479">
            <a:extLst>
              <a:ext uri="{96DAC541-7B7A-43D3-8B79-37D633B846F1}">
                <asvg:svgBlip xmlns:asvg="http://schemas.microsoft.com/office/drawing/2016/SVG/main" r:embed="R3e2a07bcecec4a2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3876675" y="2905125"/>
            <a:ext cx="285750" cy="285750"/>
          </a:xfrm>
          <a:prstGeom xmlns:a="http://schemas.openxmlformats.org/drawingml/2006/main" prst="rect">
            <a:avLst/>
          </a:prstGeom>
        </p:spPr>
      </p:pic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EBEE3CCA-C100-4B4A-B8EA-CD2A686CBC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90950" y="3543300"/>
            <a:ext cx="17145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不会拍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CC84ACD9-627E-4DCB-ABE8-661567F366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90950" y="4038600"/>
            <a:ext cx="1676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不懂镜头、节奏、分镜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0B3A09D1-8AA2-41AB-8586-B6A7123D80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00800" y="2533650"/>
            <a:ext cx="2247900" cy="2038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CD7F0297-D59E-4BD6-907E-F8CA27A2AA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29400" y="2819400"/>
            <a:ext cx="4572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5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7597154a4754138">
            <a:extLst>
              <a:ext uri="{96DAC541-7B7A-43D3-8B79-37D633B846F1}">
                <asvg:svgBlip xmlns:asvg="http://schemas.microsoft.com/office/drawing/2016/SVG/main" r:embed="R6395b90efb1747ba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6715125" y="2905125"/>
            <a:ext cx="285750" cy="285750"/>
          </a:xfrm>
          <a:prstGeom xmlns:a="http://schemas.openxmlformats.org/drawingml/2006/main" prst="rect">
            <a:avLst/>
          </a:prstGeom>
        </p:spPr>
      </p:pic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6DF6B4D2-260D-459A-B75B-FD9C801D96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29400" y="3543300"/>
            <a:ext cx="17145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不会调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4D81AD2C-FAC3-46DB-8151-03A8C98580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29400" y="4038600"/>
            <a:ext cx="1676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不想写 prompt 和参数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55A59AE1-305F-4BE2-AA97-B2DCE787D5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2533650"/>
            <a:ext cx="2247900" cy="2038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B7F34E"/>
            </a:solidFill>
            <a:prstDash val="solid"/>
          </a:ln>
        </p:spPr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DB194E06-FD08-44F2-805A-7111197DA6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2819400"/>
            <a:ext cx="4572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6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de042c686e04eb4">
            <a:extLst>
              <a:ext uri="{96DAC541-7B7A-43D3-8B79-37D633B846F1}">
                <asvg:svgBlip xmlns:asvg="http://schemas.microsoft.com/office/drawing/2016/SVG/main" r:embed="Rba4dc19910094885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553575" y="2905125"/>
            <a:ext cx="285750" cy="285750"/>
          </a:xfrm>
          <a:prstGeom xmlns:a="http://schemas.openxmlformats.org/drawingml/2006/main" prst="rect">
            <a:avLst/>
          </a:prstGeom>
        </p:spPr>
      </p:pic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ED2834F9-1C05-407D-9C4A-DA39ABA535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3543300"/>
            <a:ext cx="17145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9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不放心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02E607F8-8B2D-478A-8FF6-39ECFE4F54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4038600"/>
            <a:ext cx="1676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05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私人照片/关系/回忆敏感</a:t>
            </a:r>
          </a:p>
        </p:txBody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B19D8EB2-A57D-4A0F-9EA9-4F544254C6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47800" y="5314950"/>
            <a:ext cx="9334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12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产品判断：小白用户不缺生成按钮，缺的是一个能把模糊情绪温柔导演成作品的过程。</a:t>
            </a:r>
          </a:p>
        </p:txBody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F1336096-C440-4A28-A18F-B1FB546C1D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Source: StoryCam product vision and target-user notes.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9E809E85-CF11-43B0-853C-B11ADFB2B2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063391267"/>
      </p:ext>
    </p:extLst>
  </p:cSld>
</p:sld>
</file>

<file path=ppt/slides/slide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D58667EF-D716-4146-AFE1-CECDD3B2AC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85AC1BD-5A2B-4DFA-8127-26D644E41B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A565347-416A-46FD-AFDB-E7C9FFC68A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BF1A1BE-6F0E-4E59-AAAF-32A7B2F6A9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B62F3A6-0BD3-4E1A-8FA9-6FAA0D1151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26EC18C-E42C-459A-8B83-0A079F34DB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C2C4845-8B4E-408B-AA5F-80F4519979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80394AC7-3490-4279-AD3D-C11EC8DF96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2E4177A-EC62-4E96-BD25-C2AC8C74B8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1AB036A-03E0-4BAD-ADD7-3BFEBCD3FC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E53513A5-FAE7-49CE-A5B5-D33ADAD75C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1585C68-930C-4BE9-BD56-1FB78A48A4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7E5944B-11A7-4FF9-9D78-7ACA0B1C1C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7A4B0339-C345-469A-95DB-81B9EA1FAA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C92C60AE-1407-4CF4-8EDB-80644D9F9A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A336B90-9C08-43CF-BAD1-6610A516F1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99835D71-351D-49EA-9A53-3F6FA242E2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90378623-316E-4480-817F-4F946DD187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658EC6A-7AEA-48E4-A8ED-E2674A6E19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3F9066A4-B1EB-45F8-900F-618BE69B5E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CA9B006-A16F-4C23-A528-61FC661F2D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086C931D-9B70-4EFD-A3BF-A00A9E8BBE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9F0BC9E7-4986-4B5D-B536-690A108646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E95A4084-235E-4D6A-8E47-6332968181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FB63FB61-F46B-4448-96AA-678A26BC01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36CC3EB3-2E4D-495B-BEEF-3118238B2B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46383C21-59B0-48C7-8666-31F03C4627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94942820-E686-4295-B1CB-3AECD2CD1F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B6973F77-E84B-4FE2-A120-52EA47D58B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9AC41B3D-BA36-450B-937C-47F1828192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4BD93C5F-A0D4-46EF-8EEB-4DA41B7546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AAC5CBAE-523C-4A09-9A24-A3E5AA4194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C64C8287-B6D2-4D0A-9BC6-3560460CA8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B74C4086-A581-4C25-988B-02701EC14D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7F13F871-B76A-4F2C-8301-0C4A33059B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ADFCA30C-8FA9-4091-9953-073FEC76C1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9E1CDE51-C917-4B9B-8F21-74F3F4DF00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5C176AE1-7390-46FA-B78E-AB809F7C78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F4412C18-BFE0-4DD8-BB1D-D66D1184E7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33EBD279-91A5-490A-9280-DD55355B79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8100A3E9-DD43-4EE1-B8C3-DEAC46788C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解决方案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891C100E-8EBE-4877-A0D2-E99C02A9C3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742950"/>
            <a:ext cx="93345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视频生成前，先让用户确认“这就是我的故事”。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7098F969-D579-4EE9-98C2-4D833F519D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" y="1914525"/>
            <a:ext cx="10725150" cy="3009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F9FA4D0E-EE3A-4646-9B58-FBAF81089A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54292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b392c2f83384b44">
            <a:extLst>
              <a:ext uri="{96DAC541-7B7A-43D3-8B79-37D633B846F1}">
                <asvg:svgBlip xmlns:asvg="http://schemas.microsoft.com/office/drawing/2016/SVG/main" r:embed="Rabd9520692c64ba3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343025" y="55149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5289F870-62D6-49DB-986D-0FC43C3442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5505450"/>
            <a:ext cx="7239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输入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B09573FB-B5BF-49BB-BCE9-E1192EE698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5772150"/>
            <a:ext cx="1238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私人念头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BDB6A2B-F839-4569-ADA1-D14D82DA19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52800" y="54292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4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b703a0c234c4b83">
            <a:extLst>
              <a:ext uri="{96DAC541-7B7A-43D3-8B79-37D633B846F1}">
                <asvg:svgBlip xmlns:asvg="http://schemas.microsoft.com/office/drawing/2016/SVG/main" r:embed="R1f587c6d1852483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3438525" y="55149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FC7CCEAA-D795-4F8A-83C1-B16C8CBFA5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905250" y="5505450"/>
            <a:ext cx="7239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故事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AC42B9DE-36D5-46D3-B6E1-B758153A88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905250" y="5772150"/>
            <a:ext cx="1238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剧本/人物/地点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96F29671-B78B-4AC8-B96E-3BEA817164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48300" y="54292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5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e589e08d68c457c">
            <a:extLst>
              <a:ext uri="{96DAC541-7B7A-43D3-8B79-37D633B846F1}">
                <asvg:svgBlip xmlns:asvg="http://schemas.microsoft.com/office/drawing/2016/SVG/main" r:embed="R991c58d933b341e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34025" y="55149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78ACB11C-9CD7-4E1B-B661-266F6297EA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5505450"/>
            <a:ext cx="7239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分镜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DC152650-23B5-4000-BE2D-7C18BB3782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5772150"/>
            <a:ext cx="1238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9 帧核心组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5F5130C0-656C-4173-8640-DAC0AC67A9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54292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5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b0c71c607bd4028">
            <a:extLst>
              <a:ext uri="{96DAC541-7B7A-43D3-8B79-37D633B846F1}">
                <asvg:svgBlip xmlns:asvg="http://schemas.microsoft.com/office/drawing/2016/SVG/main" r:embed="R715f0dc384ee461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629525" y="55149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EFF980D0-625F-4C85-83B3-5DE05869B3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96250" y="5505450"/>
            <a:ext cx="7239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片段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4C0283EA-DDDF-4224-87E3-BB09EB76AA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96250" y="5772150"/>
            <a:ext cx="1238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真实 clip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A18DE9E5-58C7-4129-A496-2B102304A7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639300" y="54292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6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8d7a131caba4dfd">
            <a:extLst>
              <a:ext uri="{96DAC541-7B7A-43D3-8B79-37D633B846F1}">
                <asvg:svgBlip xmlns:asvg="http://schemas.microsoft.com/office/drawing/2016/SVG/main" r:embed="R2378787caf304d9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725025" y="55149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1C24D679-A0FB-4B52-9FF7-16F37A73D4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91750" y="5505450"/>
            <a:ext cx="7239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0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保存</a:t>
            </a:r>
          </a:p>
        </p:txBody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8E2FC28D-B81C-4703-B644-826A52F07C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91750" y="5772150"/>
            <a:ext cx="1238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863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final work / MP4</a:t>
            </a:r>
          </a:p>
        </p:txBody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36E625B6-F0A3-47FC-8457-5DC22C8397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Source: verified StoryCam UI flow board.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1E83905A-7C4E-40BF-9F36-79D5CAF4AE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06</a:t>
            </a:r>
          </a:p>
        </p:txBody>
      </p:sp>
      <p:pic>
        <p:nvPicPr>
          <p:cNvPr id="66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ae3c4cb00b8473f"/>
          <a:stretch xmlns:a="http://schemas.openxmlformats.org/drawingml/2006/main"/>
        </p:blipFill>
        <p:spPr>
          <a:xfrm xmlns:a="http://schemas.openxmlformats.org/drawingml/2006/main">
            <a:off x="3370753" y="1924050"/>
            <a:ext cx="5450494" cy="2990850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7974"/>
      </p:ext>
    </p:extLst>
  </p:cSld>
</p:sld>
</file>

<file path=ppt/slides/slide7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5F8B30E9-9ECE-4C37-A253-5F2A485539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225A683-91BB-45A7-A3BB-1EED809D9C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44547ED-3115-45B9-A4D5-28B13D3739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8EEE666-F31C-471B-AA2A-AA9FA84EC9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83A92C6-616F-45E0-AC93-8A190D8875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ADF7445-C365-4B48-8AA7-00841FD10C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FBA2724-E2C1-48C1-B7A2-7B48914756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27C388F-3C61-48CB-9D3E-C5B2F2AC48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BF8F0DD-5E32-4215-82FB-E62EC4ECD8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4EFC8C03-948F-4F1E-9559-AE438FEF84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7200314-3E2C-4A1A-901D-E867F2F8AB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123E840-79CF-4230-8D7C-A706E24071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A9AFBF4-B46B-4961-9050-95FF6FA271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245376CF-A792-4311-A393-516E8E388C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DD7CC8C7-6F01-4E2A-AF31-83F6FBC09C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D288A993-ABE4-47EF-A205-306080A3CA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8D8951AD-CA12-4B69-9326-74D1DD315D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D0587E47-6310-4EF5-96DE-F3EEF24BF1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C5D7B16-AC2E-4221-B696-4D2BBEFAB6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5D31A04-372F-4BA1-8A41-6FFEDDD795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791C64DA-697A-4575-A5CC-C2C65AC41E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6C95974F-AEB6-4ACD-89F1-A2A4AEE4C1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3A103DA4-DD0B-44A4-A122-FE743E86F8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DBFEC5E3-AEE8-429F-8B86-505B281386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DDFB73D3-BFB0-42E9-948D-7BB2FCC179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9524602C-7586-4395-BA09-1956F51A63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E486ECB-865D-4ECD-B2A6-99CA50B512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5C751598-AF9D-4A08-B100-CF258BAE3B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5C99ADF-05A5-418E-B4A1-AEABF0A37F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3DD9A4F2-8BFA-481C-9B34-63FC5BB2E8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CD9BE39C-D962-4D2C-8429-D04BF59883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F7FFCDAD-B593-49A4-A4D3-592977CCBA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58064F66-2AC9-48C8-A654-BFC5F73DFB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1EA3228A-80A7-47DB-9594-78F55EE19B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C9C05A45-B968-4440-BC77-58CB0D9E86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737DB5B5-33FD-4D93-8F19-86F4FD5C22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F83F8427-A801-41C8-B454-49CEB82BEB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46400586-DD25-41FC-ADE5-1E18816976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71CC821B-22A4-48D3-8A47-85AA13927B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794FDA9C-9F66-4228-8A4C-03E2E49463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4481B855-164A-4BC9-B4EF-78CD6D848C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产品状态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08461CE5-B5D3-45DF-80E0-B15BF9D912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742950"/>
            <a:ext cx="93345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MVP 已经呈现为电影工作台，而不是模板生成器。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D71DCD55-B79E-4D28-95AC-15E6701AB6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3875" y="1943100"/>
            <a:ext cx="2495550" cy="3086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01D97EF5-6CC5-40DF-BB77-42C7F81501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5334000"/>
            <a:ext cx="2476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B89"/>
          </a:solidFill>
          <a:ln xmlns:a="http://schemas.openxmlformats.org/drawingml/2006/main" w="0">
            <a:solidFill>
              <a:srgbClr val="FF4B89"/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10389AFB-9F71-45DF-B428-40F54D2B30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5543550"/>
            <a:ext cx="1524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输入故事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C49966CD-4310-434D-BDAC-13CAF2B7FD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5829300"/>
            <a:ext cx="1714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一句话开始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133FDF7B-182C-4E42-9008-8178DB34A4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38525" y="1943100"/>
            <a:ext cx="2495550" cy="3086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048071B9-7A81-4130-9479-85E100A472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48050" y="5334000"/>
            <a:ext cx="2476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DF80FC29-3C3D-4E88-96C3-7730FCEAF3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48050" y="5543550"/>
            <a:ext cx="1524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故事世界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3348B0F8-19D6-404D-8058-B319CB7D85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48050" y="5829300"/>
            <a:ext cx="1714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确认资产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EAC489DB-E534-4BD6-A10C-2E3ADE4CE8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53175" y="1943100"/>
            <a:ext cx="2495550" cy="3086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6667052B-C5D8-431B-9EFB-DD29F4933C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62700" y="5334000"/>
            <a:ext cx="2476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B89"/>
          </a:solidFill>
          <a:ln xmlns:a="http://schemas.openxmlformats.org/drawingml/2006/main" w="0">
            <a:solidFill>
              <a:srgbClr val="FF4B89"/>
            </a:solidFill>
            <a:prstDash val="solid"/>
          </a:ln>
        </p:spPr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6E4853F3-7C70-4E92-A566-698B1A7DE3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62700" y="5543550"/>
            <a:ext cx="1524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核心分镜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AEA18FB1-50CD-4D0C-99D8-EB9B35AC89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62700" y="5829300"/>
            <a:ext cx="1714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9 帧工作台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E627A4BB-29D7-4AD5-89CC-89DE213E67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67825" y="1943100"/>
            <a:ext cx="2495550" cy="3086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1143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8536FEF3-8440-4046-BC01-B300CDC453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77350" y="5334000"/>
            <a:ext cx="2476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2F9BBAD7-B6BD-4F1F-86B5-FA4C8DA122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77350" y="5543550"/>
            <a:ext cx="1524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生成片段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2DFF2729-4107-46FE-BFBD-4053769E97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77350" y="5829300"/>
            <a:ext cx="1714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预览/导出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7AFE767D-4204-40C2-848A-6066EB5952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Source: verified current StoryCam UI screenshots.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75B706CD-A3E2-4941-87A8-5DA5DEFBD4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07</a:t>
            </a:r>
          </a:p>
        </p:txBody>
      </p:sp>
      <p:pic>
        <p:nvPicPr>
          <p:cNvPr id="6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8455179a55b4ee0"/>
          <a:srcRect xmlns:a="http://schemas.openxmlformats.org/drawingml/2006/main" l="0" t="13113" r="0" b="13113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3448050" y="1952625"/>
            <a:ext cx="2476500" cy="3067050"/>
          </a:xfrm>
          <a:prstGeom xmlns:a="http://schemas.openxmlformats.org/drawingml/2006/main" prst="rect">
            <a:avLst/>
          </a:prstGeom>
        </p:spPr>
      </p:pic>
      <p:pic>
        <p:nvPicPr>
          <p:cNvPr id="6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989247aa52e45f8"/>
          <a:srcRect xmlns:a="http://schemas.openxmlformats.org/drawingml/2006/main" l="0" t="8718" r="0" b="8718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9277350" y="1952625"/>
            <a:ext cx="2476500" cy="3067050"/>
          </a:xfrm>
          <a:prstGeom xmlns:a="http://schemas.openxmlformats.org/drawingml/2006/main" prst="rect">
            <a:avLst/>
          </a:prstGeom>
        </p:spPr>
      </p:pic>
      <p:pic>
        <p:nvPicPr>
          <p:cNvPr id="6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903671bc820401d"/>
          <a:srcRect xmlns:a="http://schemas.openxmlformats.org/drawingml/2006/main" l="0" t="3558" r="0" b="3558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362700" y="1952625"/>
            <a:ext cx="2476500" cy="3067050"/>
          </a:xfrm>
          <a:prstGeom xmlns:a="http://schemas.openxmlformats.org/drawingml/2006/main" prst="rect">
            <a:avLst/>
          </a:prstGeom>
        </p:spPr>
      </p:pic>
      <p:pic>
        <p:nvPicPr>
          <p:cNvPr id="6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40ac4d1467044ac"/>
          <a:srcRect xmlns:a="http://schemas.openxmlformats.org/drawingml/2006/main" l="0" t="8718" r="0" b="8718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33400" y="1952625"/>
            <a:ext cx="2476500" cy="3067050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2691"/>
      </p:ext>
    </p:extLst>
  </p:cSld>
</p:sld>
</file>

<file path=ppt/slides/slide8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7CFCA128-F593-4BA7-92F5-DEC8F9C47F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5FF3903-52B1-4840-AEF4-9D3B8BEA0E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BBF540D-5FB0-4F51-8F64-EF9A59717F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170717C-5F67-403E-9DF8-83191E83BF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070742C-8DC2-452A-BB63-445DFB469D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D3FAB25-6B3A-44C8-822D-6F5655E5BE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8E9FDD0-DE7E-4C46-BF65-631DE981E3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06F1359-DB03-4F94-9CFF-C81348802E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49EC5A6-503A-4F01-B6AC-DEEDF9705B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FACE582C-24BE-4BC9-A7DB-C677AAB6FC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EB37F729-9EA5-487C-8E92-21D263D9BE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A92A102-41B0-4CD5-B128-658F545F57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4CB319F5-952F-42C5-9816-AB1807CDFC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045ACBF1-AA36-4D3E-8285-9A8C9D1987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C37C390D-1918-4CF5-9ABE-7E2D1FAE7B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8B8F5071-21DA-4318-AFE4-1F4F751EC2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7893380-9971-48F7-A30F-FAEAD9EAD4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EAFD5BA-8F0D-43C3-BCAE-780008FCFD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96FB32D7-55BA-4C1E-AF6F-04AE858E65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FEB1810A-11BF-41A6-9A5F-4531F3590A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6E9798A-CA2F-4A7D-A895-E4E2F04B81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C6A8946A-07AB-4441-B414-5096DC05F6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47D0077-F382-4CF8-9331-059FAB62CA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904D664B-749B-4293-A4CA-72DF5B0AA1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0C55A86B-850F-4759-91B5-DF296A2788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2EFE75BE-77A5-45B5-A61C-3297774C68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CD57247-5769-4386-8AF6-5AC5A6253A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4135729E-BFA4-4818-B9E0-30D9E173A4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B62AD1CF-349C-49A5-980C-89B1E25384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2EFEAB99-0402-4E0C-8FA6-D809B4DD3D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E3F5131B-2A77-4F45-A7D4-93F7D19474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B34D5D56-D682-404C-839A-2935AE22EB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EFBADCD9-BEDC-4072-B075-3D8093392E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1E77D986-3B2F-4EC4-85A2-63D0B2863F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1278CE81-F8DE-432A-A944-970B643D37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D2BAD9C8-1293-453C-916B-7BED942C7B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F58C5BE1-2C5D-441D-9720-8FAFED2147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78F2807D-8FA1-486A-A782-CD3125AB6B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BEF140C9-A020-42D0-A066-191BF3F758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3B09CC9B-B592-4F49-8B77-B22935F47C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6A90A70B-4294-497E-8789-B95AD31B34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技术与信任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0D64E0B8-C55C-4CE4-A601-8C327D8B0C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3345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StoryCam 是 artifact graph，不是 prompt wrapper。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E0A33872-1153-418A-936C-E492C1DD90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762250"/>
            <a:ext cx="175260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FF4B89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92BC0B03-DBFA-4A3D-A737-B26F112998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29908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44f05174de14e5f">
            <a:extLst>
              <a:ext uri="{96DAC541-7B7A-43D3-8B79-37D633B846F1}">
                <asvg:svgBlip xmlns:asvg="http://schemas.microsoft.com/office/drawing/2016/SVG/main" r:embed="Rce67441b8358479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23925" y="30765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4EFEEAAB-5BA6-4787-8F2E-5BD93053F3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067050"/>
            <a:ext cx="952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F4B89"/>
                </a:solidFill>
                <a:latin typeface="Avenir Next"/>
                <a:ea typeface="Avenir Next"/>
                <a:cs typeface="Avenir Next"/>
              </a:defRPr>
            </a:pPr>
            <a:r>
              <a:rPr sz="1125" b="1">
                <a:solidFill>
                  <a:srgbClr val="FF4B89"/>
                </a:solidFill>
                <a:latin typeface="Avenir Next"/>
                <a:ea typeface="Avenir Next"/>
                <a:cs typeface="Avenir Next"/>
              </a:rPr>
              <a:t>Input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1B61FB81-AE54-4D59-BBB8-7DAA8D66F1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" y="3505200"/>
            <a:ext cx="13716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私人念头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31E21D16-60D0-4369-A8CC-6102356C73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14600" y="3333750"/>
            <a:ext cx="3238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B89"/>
          </a:solidFill>
          <a:ln xmlns:a="http://schemas.openxmlformats.org/drawingml/2006/main" w="0">
            <a:solidFill>
              <a:srgbClr val="FF4B89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4D4BCDCB-EC02-47A3-94BE-78F16B046C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33700" y="2762250"/>
            <a:ext cx="175260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6F971B11-8F3D-44DF-BD92-16D23AF953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05150" y="29908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5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d527a59dc924ac8">
            <a:extLst>
              <a:ext uri="{96DAC541-7B7A-43D3-8B79-37D633B846F1}">
                <asvg:svgBlip xmlns:asvg="http://schemas.microsoft.com/office/drawing/2016/SVG/main" r:embed="R589a38bb08bb433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3190875" y="30765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9BD568A2-6E05-4668-BBA6-0B0DD0B2B6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00450" y="3067050"/>
            <a:ext cx="952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00DDEB"/>
                </a:solidFill>
                <a:latin typeface="Avenir Next"/>
                <a:ea typeface="Avenir Next"/>
                <a:cs typeface="Avenir Next"/>
              </a:defRPr>
            </a:pPr>
            <a:r>
              <a:rPr sz="1125" b="1">
                <a:solidFill>
                  <a:srgbClr val="00DDEB"/>
                </a:solidFill>
                <a:latin typeface="Avenir Next"/>
                <a:ea typeface="Avenir Next"/>
                <a:cs typeface="Avenir Next"/>
              </a:rPr>
              <a:t>World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28CF49CA-0211-4321-B996-C038919A44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24200" y="3505200"/>
            <a:ext cx="13716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剧本/人物/场景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8B42A103-3985-44FC-9EEB-7E5455DCCB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81550" y="3333750"/>
            <a:ext cx="3238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40DA2B36-3FB5-40C5-B5DA-E4B4121896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00650" y="2762250"/>
            <a:ext cx="175260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FF7A2F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2A216435-8EE7-45F8-8FE2-B2E3060026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72100" y="29908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5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1fac3415a4d4f71">
            <a:extLst>
              <a:ext uri="{96DAC541-7B7A-43D3-8B79-37D633B846F1}">
                <asvg:svgBlip xmlns:asvg="http://schemas.microsoft.com/office/drawing/2016/SVG/main" r:embed="R3a9046439b7e45db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457825" y="30765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5EC10E7B-A9CF-44AF-BBA6-A6F5D5F524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67400" y="3067050"/>
            <a:ext cx="952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F7A2F"/>
                </a:solidFill>
                <a:latin typeface="Avenir Next"/>
                <a:ea typeface="Avenir Next"/>
                <a:cs typeface="Avenir Next"/>
              </a:defRPr>
            </a:pPr>
            <a:r>
              <a:rPr sz="1125" b="1">
                <a:solidFill>
                  <a:srgbClr val="FF7A2F"/>
                </a:solidFill>
                <a:latin typeface="Avenir Next"/>
                <a:ea typeface="Avenir Next"/>
                <a:cs typeface="Avenir Next"/>
              </a:rPr>
              <a:t>Storyboard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AFD5B037-F773-4D43-BB46-AEC3A24457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91150" y="3505200"/>
            <a:ext cx="13716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1 组 / 9 帧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31FA4F51-0534-4275-8D1E-C705ED120C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0" y="3333750"/>
            <a:ext cx="3238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7A2F"/>
          </a:solidFill>
          <a:ln xmlns:a="http://schemas.openxmlformats.org/drawingml/2006/main" w="0">
            <a:solidFill>
              <a:srgbClr val="FF7A2F"/>
            </a:solidFill>
            <a:prstDash val="solid"/>
          </a:ln>
        </p:spPr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8FE4309C-7C21-47B6-A3A3-224529FDD0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67600" y="2762250"/>
            <a:ext cx="175260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B7F34E"/>
            </a:solidFill>
            <a:prstDash val="solid"/>
          </a:ln>
        </p:spPr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E1632077-59A7-404E-9156-DF582DC35F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39050" y="29908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6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e3951d80e80408f">
            <a:extLst>
              <a:ext uri="{96DAC541-7B7A-43D3-8B79-37D633B846F1}">
                <asvg:svgBlip xmlns:asvg="http://schemas.microsoft.com/office/drawing/2016/SVG/main" r:embed="R7abba616e08e4c1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724775" y="30765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138721CD-7951-4F17-836D-29A2A058CF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34350" y="3067050"/>
            <a:ext cx="952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B7F34E"/>
                </a:solidFill>
                <a:latin typeface="Avenir Next"/>
                <a:ea typeface="Avenir Next"/>
                <a:cs typeface="Avenir Next"/>
              </a:defRPr>
            </a:pPr>
            <a:r>
              <a:rPr sz="1125" b="1">
                <a:solidFill>
                  <a:srgbClr val="B7F34E"/>
                </a:solidFill>
                <a:latin typeface="Avenir Next"/>
                <a:ea typeface="Avenir Next"/>
                <a:cs typeface="Avenir Next"/>
              </a:rPr>
              <a:t>Job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D2D1CAF2-43E7-4790-B644-9B39892008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58100" y="3505200"/>
            <a:ext cx="13716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异步视频任务</a:t>
            </a:r>
          </a:p>
        </p:txBody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8B9FDBE7-3E73-495A-BDA1-DA34B9C46A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15450" y="3333750"/>
            <a:ext cx="3238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B7F34E"/>
          </a:solidFill>
          <a:ln xmlns:a="http://schemas.openxmlformats.org/drawingml/2006/main" w="0">
            <a:solidFill>
              <a:srgbClr val="B7F34E"/>
            </a:solidFill>
            <a:prstDash val="solid"/>
          </a:ln>
        </p:spPr>
      </p:sp>
      <p:sp>
        <p:nvSpPr>
          <p:cNvPr id="67" name="">
            <a:extLst xmlns:a="http://schemas.openxmlformats.org/drawingml/2006/main">
              <a:ext uri="{FF2B5EF4-FFF2-40B4-BE49-F238E27FC236}">
                <a16:creationId xmlns:a16="http://schemas.microsoft.com/office/drawing/2014/main" id="{81FB5891-D7C1-490D-B3E0-322CB8E8C8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34550" y="2762250"/>
            <a:ext cx="175260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68" name="">
            <a:extLst xmlns:a="http://schemas.openxmlformats.org/drawingml/2006/main">
              <a:ext uri="{FF2B5EF4-FFF2-40B4-BE49-F238E27FC236}">
                <a16:creationId xmlns:a16="http://schemas.microsoft.com/office/drawing/2014/main" id="{2411E15F-8A3D-4D8C-845C-0ADEF0C7D4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06000" y="29908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6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027e5a9135a4966">
            <a:extLst>
              <a:ext uri="{96DAC541-7B7A-43D3-8B79-37D633B846F1}">
                <asvg:svgBlip xmlns:asvg="http://schemas.microsoft.com/office/drawing/2016/SVG/main" r:embed="R68613fa9bab44806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991725" y="30765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70" name="">
            <a:extLst xmlns:a="http://schemas.openxmlformats.org/drawingml/2006/main">
              <a:ext uri="{FF2B5EF4-FFF2-40B4-BE49-F238E27FC236}">
                <a16:creationId xmlns:a16="http://schemas.microsoft.com/office/drawing/2014/main" id="{E4A59B74-8F8E-4B27-8E7D-F2A94F6645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01300" y="3067050"/>
            <a:ext cx="952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00DDEB"/>
                </a:solidFill>
                <a:latin typeface="Avenir Next"/>
                <a:ea typeface="Avenir Next"/>
                <a:cs typeface="Avenir Next"/>
              </a:defRPr>
            </a:pPr>
            <a:r>
              <a:rPr sz="1125" b="1">
                <a:solidFill>
                  <a:srgbClr val="00DDEB"/>
                </a:solidFill>
                <a:latin typeface="Avenir Next"/>
                <a:ea typeface="Avenir Next"/>
                <a:cs typeface="Avenir Next"/>
              </a:rPr>
              <a:t>Final</a:t>
            </a:r>
          </a:p>
        </p:txBody>
      </p:sp>
      <p:sp>
        <p:nvSpPr>
          <p:cNvPr id="71" name="">
            <a:extLst xmlns:a="http://schemas.openxmlformats.org/drawingml/2006/main">
              <a:ext uri="{FF2B5EF4-FFF2-40B4-BE49-F238E27FC236}">
                <a16:creationId xmlns:a16="http://schemas.microsoft.com/office/drawing/2014/main" id="{F8BD0FCF-8B0D-426D-B4A8-314FB70FB4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25050" y="3505200"/>
            <a:ext cx="13716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保存 / MP4</a:t>
            </a:r>
          </a:p>
        </p:txBody>
      </p:sp>
      <p:sp>
        <p:nvSpPr>
          <p:cNvPr id="72" name="">
            <a:extLst xmlns:a="http://schemas.openxmlformats.org/drawingml/2006/main">
              <a:ext uri="{FF2B5EF4-FFF2-40B4-BE49-F238E27FC236}">
                <a16:creationId xmlns:a16="http://schemas.microsoft.com/office/drawing/2014/main" id="{E1CD47BC-1C35-4908-BAE9-E16E0D717F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38350" y="4800600"/>
            <a:ext cx="81153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111">
              <a:alpha val="80000"/>
            </a:srgbClr>
          </a:solidFill>
          <a:ln xmlns:a="http://schemas.openxmlformats.org/drawingml/2006/main" w="9525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73" name="">
            <a:extLst xmlns:a="http://schemas.openxmlformats.org/drawingml/2006/main">
              <a:ext uri="{FF2B5EF4-FFF2-40B4-BE49-F238E27FC236}">
                <a16:creationId xmlns:a16="http://schemas.microsoft.com/office/drawing/2014/main" id="{903E08ED-0336-481C-A5CC-5E57FD1ABD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05050" y="4933950"/>
            <a:ext cx="3810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7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f6d245fc4554e5e">
            <a:extLst>
              <a:ext uri="{96DAC541-7B7A-43D3-8B79-37D633B846F1}">
                <asvg:svgBlip xmlns:asvg="http://schemas.microsoft.com/office/drawing/2016/SVG/main" r:embed="R616cd3adc5924e8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2390775" y="5019675"/>
            <a:ext cx="209550" cy="209550"/>
          </a:xfrm>
          <a:prstGeom xmlns:a="http://schemas.openxmlformats.org/drawingml/2006/main" prst="rect">
            <a:avLst/>
          </a:prstGeom>
        </p:spPr>
      </p:pic>
      <p:sp>
        <p:nvSpPr>
          <p:cNvPr id="75" name="">
            <a:extLst xmlns:a="http://schemas.openxmlformats.org/drawingml/2006/main">
              <a:ext uri="{FF2B5EF4-FFF2-40B4-BE49-F238E27FC236}">
                <a16:creationId xmlns:a16="http://schemas.microsoft.com/office/drawing/2014/main" id="{53C41EE6-F1CB-4C78-A445-609FD8EE3E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14650" y="4953000"/>
            <a:ext cx="2667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F4B89"/>
                </a:solidFill>
                <a:latin typeface="Avenir Next"/>
                <a:ea typeface="Avenir Next"/>
                <a:cs typeface="Avenir Next"/>
              </a:defRPr>
            </a:pPr>
            <a:r>
              <a:rPr sz="1125" b="1">
                <a:solidFill>
                  <a:srgbClr val="FF4B89"/>
                </a:solidFill>
                <a:latin typeface="Avenir Next"/>
                <a:ea typeface="Avenir Next"/>
                <a:cs typeface="Avenir Next"/>
              </a:rPr>
              <a:t>Server-side provider boundary</a:t>
            </a:r>
          </a:p>
        </p:txBody>
      </p:sp>
      <p:sp>
        <p:nvSpPr>
          <p:cNvPr id="76" name="">
            <a:extLst xmlns:a="http://schemas.openxmlformats.org/drawingml/2006/main">
              <a:ext uri="{FF2B5EF4-FFF2-40B4-BE49-F238E27FC236}">
                <a16:creationId xmlns:a16="http://schemas.microsoft.com/office/drawing/2014/main" id="{80469E84-B65C-4636-B231-67EEA01D5C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14650" y="5238750"/>
            <a:ext cx="6191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75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浏览器不直接调用模型；不暴露 raw prompt、provider payload、signed URL 或专业分镜表。</a:t>
            </a:r>
          </a:p>
        </p:txBody>
      </p:sp>
      <p:sp>
        <p:nvSpPr>
          <p:cNvPr id="77" name="">
            <a:extLst xmlns:a="http://schemas.openxmlformats.org/drawingml/2006/main">
              <a:ext uri="{FF2B5EF4-FFF2-40B4-BE49-F238E27FC236}">
                <a16:creationId xmlns:a16="http://schemas.microsoft.com/office/drawing/2014/main" id="{7FC03F97-4092-438F-90DA-A9C90442B1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Sources: docs/ARCHITECTURE.md and docs/SECURITY.md.</a:t>
            </a:r>
          </a:p>
        </p:txBody>
      </p:sp>
      <p:sp>
        <p:nvSpPr>
          <p:cNvPr id="78" name="">
            <a:extLst xmlns:a="http://schemas.openxmlformats.org/drawingml/2006/main">
              <a:ext uri="{FF2B5EF4-FFF2-40B4-BE49-F238E27FC236}">
                <a16:creationId xmlns:a16="http://schemas.microsoft.com/office/drawing/2014/main" id="{A941D72F-AF4C-4BCC-9D2E-CC1776F36F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122707011"/>
      </p:ext>
    </p:extLst>
  </p:cSld>
</p:sld>
</file>

<file path=ppt/slides/slide9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bg">
            <a:extLst xmlns:a="http://schemas.openxmlformats.org/drawingml/2006/main">
              <a:ext uri="{FF2B5EF4-FFF2-40B4-BE49-F238E27FC236}">
                <a16:creationId xmlns:a16="http://schemas.microsoft.com/office/drawing/2014/main" id="{8BB78098-0EAB-445C-A5C8-67B40E03CB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606"/>
          </a:solidFill>
          <a:ln xmlns:a="http://schemas.openxmlformats.org/drawingml/2006/main" w="0">
            <a:solidFill>
              <a:srgbClr val="020606"/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B9C9497-8747-4EF5-A07E-4CC6DF50DC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85800"/>
            <a:ext cx="12192000" cy="6172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13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9FE8E30-CF69-4D3D-A91A-DF90A893E6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B48C5CE-E120-4E3B-A3AF-26D92410A8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C211530-4FA6-4B07-AE4F-5D95C7F141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8508CA4-24C1-4202-9160-007D014408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28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EB8E9DBF-1E90-4F36-8BE3-2F1928BA08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38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D6E6DEB-1E03-42B7-8421-991AC3BB2D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5C6C297-0F30-4252-B313-4DDA16860E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1AC32946-4D14-45FC-BD41-30E9BC4635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FEF854B5-A6A5-4AB2-B8B0-6242AC6BCF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76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44731E6-9E0B-4F5D-AF2A-0E95F2C16A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86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6A044E8C-3236-4C29-9CB7-9D457036DB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B3768A1-B86C-4A6A-93FA-0076D4965C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D31D771-7541-44DE-9A70-EA3811D0E1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7C5DEC0-101B-4342-B9B4-7A85361A6B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924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6FA9B7FB-5F90-44CC-BFB3-8E0A40B48B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60B45615-2C17-4388-8900-0F9D8ABD83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D08A3837-61D2-4C1C-B6C2-1F1F6A78A4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536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C3D17676-8E31-429C-A907-AD1E067A28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632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95E46A74-588F-4A9D-B323-E4BF38880C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9728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B4F6369-057B-4F9E-BEFB-429D7C11B5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5824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6849032F-AAEB-4B55-ACD2-981077EA26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5882"/>
            </a:srgbClr>
          </a:solidFill>
          <a:ln xmlns:a="http://schemas.openxmlformats.org/drawingml/2006/main" w="0">
            <a:solidFill>
              <a:srgbClr val="00DDEB">
                <a:alpha val="5882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0D062AAF-1195-48AC-9C52-1DF3C36650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71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922731F7-AAC8-4EE5-BEC3-043C531774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28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BC32EA3-69F3-4C79-B57F-5ADEE25AD5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085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9FD84557-A423-402D-8C25-6E7E25615C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543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C61B0884-9C1B-461B-BFD9-361046ACC9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000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893B6F5B-E3A2-44A8-9C8F-1280AD6CBD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457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0F7A4D02-0CF1-478A-8F34-9862D7D739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914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5E3268A2-A26D-4F83-88E8-0E64B5E0BD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371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119EA616-2277-4951-AA75-B572E6E88C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829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DC2D93FB-BCBA-4DCC-A219-B82951ACE2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286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1234A407-BF37-4246-A640-2EF7EE77F7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7434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BA9C4E5B-E146-4673-8F4C-1722CE2F0E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2006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4676C8F0-7A6C-458B-9441-E81774AE9E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56578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AC6A40F0-A1B9-4D0D-8E13-99877DE999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1150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5FC365E3-2E42-4021-9ACB-744FD75578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5722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>
              <a:alpha val="3922"/>
            </a:srgbClr>
          </a:solidFill>
          <a:ln xmlns:a="http://schemas.openxmlformats.org/drawingml/2006/main" w="0">
            <a:solidFill>
              <a:srgbClr val="00DDEB">
                <a:alpha val="3922"/>
              </a:srgbClr>
            </a:solidFill>
            <a:prstDash val="solid"/>
          </a:ln>
        </p:spPr>
      </p:sp>
      <p:sp>
        <p:nvSpPr>
          <p:cNvPr id="39" name="top-band">
            <a:extLst xmlns:a="http://schemas.openxmlformats.org/drawingml/2006/main">
              <a:ext uri="{FF2B5EF4-FFF2-40B4-BE49-F238E27FC236}">
                <a16:creationId xmlns:a16="http://schemas.microsoft.com/office/drawing/2014/main" id="{510E513C-CB86-4C68-83B6-051DF575DB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0607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8840C038-DF6C-44D5-A61B-CCB8EE09D7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457200"/>
            <a:ext cx="381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DDEB"/>
          </a:solidFill>
          <a:ln xmlns:a="http://schemas.openxmlformats.org/drawingml/2006/main" w="0">
            <a:solidFill>
              <a:srgbClr val="00DDEB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56FE5598-49F6-4D20-BBE4-3693F36CAE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19100"/>
            <a:ext cx="342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defRPr>
            </a:pPr>
            <a:r>
              <a:rPr sz="825" b="1">
                <a:solidFill>
                  <a:srgbClr val="A7B9BB"/>
                </a:solidFill>
                <a:latin typeface="Avenir Next"/>
                <a:ea typeface="Avenir Next"/>
                <a:cs typeface="Avenir Next"/>
              </a:rPr>
              <a:t>商业模式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3C5E0FF2-B855-43A6-A9C8-9EF1AE31B1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819150"/>
            <a:ext cx="933450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92000"/>
              </a:lnSpc>
              <a:buNone/>
              <a:def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2850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从低成本确认，到用户愿意保存的付费时刻。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B561C566-8B98-4B60-A91F-CE1F3C142E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552700"/>
            <a:ext cx="2076450" cy="1943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00DDEB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C63B9B0A-AF02-49BD-94CD-75AB7956F9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" y="280035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00DDEB">
                <a:alpha val="33333"/>
              </a:srgbClr>
            </a:solidFill>
            <a:prstDash val="solid"/>
          </a:ln>
        </p:spPr>
      </p:sp>
      <p:pic>
        <p:nvPicPr>
          <p:cNvPr id="4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ec166cf7a6b4eac">
            <a:extLst>
              <a:ext uri="{96DAC541-7B7A-43D3-8B79-37D633B846F1}">
                <asvg:svgBlip xmlns:asvg="http://schemas.microsoft.com/office/drawing/2016/SVG/main" r:embed="Rda7a0398eecd4bd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1209675" y="288607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AA23F5CE-0F86-41A7-B2E8-50EA789F54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" y="33909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00DDEB"/>
                </a:solidFill>
                <a:latin typeface="Hiragino Sans GB"/>
                <a:ea typeface="Hiragino Sans GB"/>
                <a:cs typeface="Hiragino Sans GB"/>
              </a:rPr>
              <a:t>免费/低价预览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C9F612BB-11D6-4C2F-A72C-CC5CFCA94B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" y="3848100"/>
            <a:ext cx="1581150" cy="571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故事世界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角色卡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关键画面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A4CCCBE4-D981-431D-95F2-C15F2AF0E1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05150" y="3486150"/>
            <a:ext cx="3619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13333"/>
            </a:srgbClr>
          </a:solidFill>
          <a:ln xmlns:a="http://schemas.openxmlformats.org/drawingml/2006/main" w="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F931FC2F-E79A-446F-8FB5-360BB25E27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38550" y="2552700"/>
            <a:ext cx="2076450" cy="1943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FF4B89"/>
            </a:solidFill>
            <a:prstDash val="solid"/>
          </a:ln>
        </p:spPr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E5A55C3E-5CC3-443F-B295-9F4466872D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48100" y="280035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4B89">
                <a:alpha val="33333"/>
              </a:srgbClr>
            </a:solidFill>
            <a:prstDash val="solid"/>
          </a:ln>
        </p:spPr>
      </p:sp>
      <p:pic>
        <p:nvPicPr>
          <p:cNvPr id="5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defb088d66c4885">
            <a:extLst>
              <a:ext uri="{96DAC541-7B7A-43D3-8B79-37D633B846F1}">
                <asvg:svgBlip xmlns:asvg="http://schemas.microsoft.com/office/drawing/2016/SVG/main" r:embed="Rbf2869daded5407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3933825" y="288607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05F52C0F-A4D4-43D6-AED8-19522AAD58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48100" y="33909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FF4B89"/>
                </a:solidFill>
                <a:latin typeface="Hiragino Sans GB"/>
                <a:ea typeface="Hiragino Sans GB"/>
                <a:cs typeface="Hiragino Sans GB"/>
              </a:rPr>
              <a:t>付费导出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9A67CA2E-69FC-4197-BCFE-1AED5BEE81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48100" y="3848100"/>
            <a:ext cx="1581150" cy="571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10-15s clip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HD / 无水印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MP4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37A7BD87-6A41-433C-8AA0-7CE4C95693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29300" y="3486150"/>
            <a:ext cx="3619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13333"/>
            </a:srgbClr>
          </a:solidFill>
          <a:ln xmlns:a="http://schemas.openxmlformats.org/drawingml/2006/main" w="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ADFB9E99-FCF1-4D16-B511-3C957E9EF6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62700" y="2552700"/>
            <a:ext cx="2076450" cy="1943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FF7A2F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B9BBCFF0-8BA9-4833-9A17-9839F504DE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72250" y="280035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FF7A2F">
                <a:alpha val="33333"/>
              </a:srgbClr>
            </a:solidFill>
            <a:prstDash val="solid"/>
          </a:ln>
        </p:spPr>
      </p:sp>
      <p:pic>
        <p:nvPicPr>
          <p:cNvPr id="5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ca18dbd46374b05">
            <a:extLst>
              <a:ext uri="{96DAC541-7B7A-43D3-8B79-37D633B846F1}">
                <asvg:svgBlip xmlns:asvg="http://schemas.microsoft.com/office/drawing/2016/SVG/main" r:embed="R197126239313450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6657975" y="288607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7D5429B5-0E5D-47C6-890E-3512A341AC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72250" y="33909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FF7A2F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FF7A2F"/>
                </a:solidFill>
                <a:latin typeface="Hiragino Sans GB"/>
                <a:ea typeface="Hiragino Sans GB"/>
                <a:cs typeface="Hiragino Sans GB"/>
              </a:rPr>
              <a:t>长期资产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389DFC09-FC87-419F-97D0-550BD379DA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72250" y="3848100"/>
            <a:ext cx="1581150" cy="571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角色保存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故事档案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连续小剧场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61F8BBDA-CC09-4668-A641-F19B48816A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53450" y="3486150"/>
            <a:ext cx="36195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13333"/>
            </a:srgbClr>
          </a:solidFill>
          <a:ln xmlns:a="http://schemas.openxmlformats.org/drawingml/2006/main" w="0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2EE07FFB-390F-4A18-AD19-1911020E61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86850" y="2552700"/>
            <a:ext cx="2076450" cy="1943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D1516">
              <a:alpha val="90980"/>
            </a:srgbClr>
          </a:solidFill>
          <a:ln xmlns:a="http://schemas.openxmlformats.org/drawingml/2006/main" w="11430">
            <a:solidFill>
              <a:srgbClr val="B7F34E"/>
            </a:solidFill>
            <a:prstDash val="solid"/>
          </a:ln>
        </p:spPr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65675E41-B0EE-401B-9C2D-A7F474FA49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96400" y="2800350"/>
            <a:ext cx="4000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314">
              <a:alpha val="90980"/>
            </a:srgbClr>
          </a:solidFill>
          <a:ln xmlns:a="http://schemas.openxmlformats.org/drawingml/2006/main" w="9525">
            <a:solidFill>
              <a:srgbClr val="B7F34E">
                <a:alpha val="33333"/>
              </a:srgbClr>
            </a:solidFill>
            <a:prstDash val="solid"/>
          </a:ln>
        </p:spPr>
      </p:sp>
      <p:pic>
        <p:nvPicPr>
          <p:cNvPr id="6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1f4c08dfc8d4d06">
            <a:extLst>
              <a:ext uri="{96DAC541-7B7A-43D3-8B79-37D633B846F1}">
                <asvg:svgBlip xmlns:asvg="http://schemas.microsoft.com/office/drawing/2016/SVG/main" r:embed="Rfdea0952941245bf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9382125" y="2886075"/>
            <a:ext cx="228600" cy="228600"/>
          </a:xfrm>
          <a:prstGeom xmlns:a="http://schemas.openxmlformats.org/drawingml/2006/main" prst="rect">
            <a:avLst/>
          </a:prstGeom>
        </p:spPr>
      </p:pic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22AA1607-9751-46D5-BCA2-61F1B2D9A7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96400" y="3390900"/>
            <a:ext cx="1619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1">
                <a:solidFill>
                  <a:srgbClr val="B7F34E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275" b="1">
                <a:solidFill>
                  <a:srgbClr val="B7F34E"/>
                </a:solidFill>
                <a:latin typeface="Hiragino Sans GB"/>
                <a:ea typeface="Hiragino Sans GB"/>
                <a:cs typeface="Hiragino Sans GB"/>
              </a:rPr>
              <a:t>模板包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3C1185D2-8031-4F83-94EB-2A6D410C2B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96400" y="3848100"/>
            <a:ext cx="1581150" cy="571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恋爱/宠物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旅行/纪念日</a:t>
            </a:r>
          </a:p>
          <a:p xmlns:a="http://schemas.openxmlformats.org/drawingml/2006/main">
            <a:pPr algn="l">
              <a:lnSpc>
                <a:spcPct val="102000"/>
              </a:lnSpc>
              <a:buNone/>
              <a:def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1125" b="1">
                <a:solidFill>
                  <a:srgbClr val="F4FAFA"/>
                </a:solidFill>
                <a:latin typeface="Hiragino Sans GB"/>
                <a:ea typeface="Hiragino Sans GB"/>
                <a:cs typeface="Hiragino Sans GB"/>
              </a:rPr>
              <a:t>情绪短片</a:t>
            </a:r>
          </a:p>
        </p:txBody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86655B5E-BF89-4CB4-858C-5A5FBC268E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76400" y="5334000"/>
            <a:ext cx="88392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81111">
              <a:alpha val="80000"/>
            </a:srgbClr>
          </a:solidFill>
          <a:ln xmlns:a="http://schemas.openxmlformats.org/drawingml/2006/main" w="9525">
            <a:solidFill>
              <a:srgbClr val="FFFFFF">
                <a:alpha val="13333"/>
              </a:srgbClr>
            </a:solidFill>
            <a:prstDash val="solid"/>
          </a:ln>
        </p:spPr>
      </p:sp>
      <p:sp>
        <p:nvSpPr>
          <p:cNvPr id="67" name="">
            <a:extLst xmlns:a="http://schemas.openxmlformats.org/drawingml/2006/main">
              <a:ext uri="{FF2B5EF4-FFF2-40B4-BE49-F238E27FC236}">
                <a16:creationId xmlns:a16="http://schemas.microsoft.com/office/drawing/2014/main" id="{C9867CD3-DDE4-4761-84D3-9A22481EBD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62150" y="5476875"/>
            <a:ext cx="1143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00" b="1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待补真实数据</a:t>
            </a:r>
          </a:p>
        </p:txBody>
      </p:sp>
      <p:sp>
        <p:nvSpPr>
          <p:cNvPr id="68" name="">
            <a:extLst xmlns:a="http://schemas.openxmlformats.org/drawingml/2006/main">
              <a:ext uri="{FF2B5EF4-FFF2-40B4-BE49-F238E27FC236}">
                <a16:creationId xmlns:a16="http://schemas.microsoft.com/office/drawing/2014/main" id="{91431374-7D9F-470E-8DAF-B5832EC814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5448300"/>
            <a:ext cx="6191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lnSpc>
                <a:spcPct val="108000"/>
              </a:lnSpc>
              <a:buNone/>
              <a:defRPr sz="938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938" b="0">
                <a:solidFill>
                  <a:srgbClr val="A7B9BB"/>
                </a:solidFill>
                <a:latin typeface="Hiragino Sans GB"/>
                <a:ea typeface="Hiragino Sans GB"/>
                <a:cs typeface="Hiragino Sans GB"/>
              </a:rPr>
              <a:t>定价、毛利、付费转化、复购与留存，需要由 beta 数据填入，不在 BP 中虚构。</a:t>
            </a:r>
          </a:p>
        </p:txBody>
      </p:sp>
      <p:sp>
        <p:nvSpPr>
          <p:cNvPr id="69" name="">
            <a:extLst xmlns:a="http://schemas.openxmlformats.org/drawingml/2006/main">
              <a:ext uri="{FF2B5EF4-FFF2-40B4-BE49-F238E27FC236}">
                <a16:creationId xmlns:a16="http://schemas.microsoft.com/office/drawing/2014/main" id="{F426B1CE-5416-4FBF-9149-2989DBC8BB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515100"/>
            <a:ext cx="8953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defRPr>
            </a:pPr>
            <a:r>
              <a:rPr sz="638" b="0">
                <a:solidFill>
                  <a:srgbClr val="607174"/>
                </a:solidFill>
                <a:latin typeface="Hiragino Sans GB"/>
                <a:ea typeface="Hiragino Sans GB"/>
                <a:cs typeface="Hiragino Sans GB"/>
              </a:rPr>
              <a:t>Source: StoryCam monetization notes; DocSend business-model guidance.</a:t>
            </a:r>
          </a:p>
        </p:txBody>
      </p:sp>
      <p:sp>
        <p:nvSpPr>
          <p:cNvPr id="70" name="">
            <a:extLst xmlns:a="http://schemas.openxmlformats.org/drawingml/2006/main">
              <a:ext uri="{FF2B5EF4-FFF2-40B4-BE49-F238E27FC236}">
                <a16:creationId xmlns:a16="http://schemas.microsoft.com/office/drawing/2014/main" id="{D5829D63-4DD7-48A8-8627-8473C77142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0" y="649605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07174"/>
                </a:solidFill>
                <a:latin typeface="SF Mono"/>
                <a:ea typeface="SF Mono"/>
                <a:cs typeface="SF Mono"/>
              </a:defRPr>
            </a:pPr>
            <a:r>
              <a:rPr sz="750" b="0">
                <a:solidFill>
                  <a:srgbClr val="607174"/>
                </a:solidFill>
                <a:latin typeface="SF Mono"/>
                <a:ea typeface="SF Mono"/>
                <a:cs typeface="SF Mono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342656938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2026-05-14T04:37:58.4920000Z</dcterms:created>
  <dcterms:modified xsi:type="dcterms:W3CDTF">2026-05-14T04:37:58.4920000Z</dcterms:modified>
</coreProperties>
</file>