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20f1922af444d02" /><Relationship Type="http://schemas.openxmlformats.org/officeDocument/2006/relationships/extended-properties" Target="/docProps/app.xml" Id="Rc2b6d6d612554b50" /><Relationship Type="http://schemas.openxmlformats.org/officeDocument/2006/relationships/officeDocument" Target="/ppt/presentation.xml" Id="R3b6a1500350a4ae3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4fbf5400c5bc4ef8"/>
  </p:sldMasterIdLst>
  <p:notesMasterIdLst>
    <p:notesMasterId xmlns:r="http://schemas.openxmlformats.org/officeDocument/2006/relationships" r:id="Rdfc823894c7f42dd"/>
  </p:notesMasterIdLst>
  <p:sldIdLst>
    <p:sldId xmlns:r="http://schemas.openxmlformats.org/officeDocument/2006/relationships" id="256" r:id="R33fbd33113f24f11"/>
    <p:sldId xmlns:r="http://schemas.openxmlformats.org/officeDocument/2006/relationships" id="257" r:id="R068e0fea690c423b"/>
    <p:sldId xmlns:r="http://schemas.openxmlformats.org/officeDocument/2006/relationships" id="258" r:id="R6c46919c707b43fb"/>
    <p:sldId xmlns:r="http://schemas.openxmlformats.org/officeDocument/2006/relationships" id="259" r:id="R86bc756e3071434c"/>
    <p:sldId xmlns:r="http://schemas.openxmlformats.org/officeDocument/2006/relationships" id="260" r:id="Ra3220c906ba3415f"/>
    <p:sldId xmlns:r="http://schemas.openxmlformats.org/officeDocument/2006/relationships" id="261" r:id="R6320cb55d75643f6"/>
    <p:sldId xmlns:r="http://schemas.openxmlformats.org/officeDocument/2006/relationships" id="262" r:id="Rdd1c883734ef4723"/>
    <p:sldId xmlns:r="http://schemas.openxmlformats.org/officeDocument/2006/relationships" id="263" r:id="Rc1ee5d0b389148a5"/>
    <p:sldId xmlns:r="http://schemas.openxmlformats.org/officeDocument/2006/relationships" id="264" r:id="R8431e1eb415f46a0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fbf5400c5bc4ef8" /><Relationship Type="http://schemas.openxmlformats.org/officeDocument/2006/relationships/theme" Target="/ppt/theme/theme1.xml" Id="R0b4a036487104f2b" /><Relationship Type="http://schemas.openxmlformats.org/officeDocument/2006/relationships/notesMaster" Target="/ppt/notesMasters/notesMaster1.xml" Id="Rdfc823894c7f42dd" /><Relationship Type="http://schemas.openxmlformats.org/officeDocument/2006/relationships/presProps" Target="/ppt/presProps.xml" Id="R8ee5343f2a084c35" /><Relationship Type="http://schemas.openxmlformats.org/officeDocument/2006/relationships/viewProps" Target="/ppt/viewProps.xml" Id="Rcf6540e826ff4182" /><Relationship Type="http://schemas.openxmlformats.org/officeDocument/2006/relationships/tableStyles" Target="/ppt/tableStyles.xml" Id="R7deaa021af9d4b2a" /><Relationship Type="http://schemas.openxmlformats.org/officeDocument/2006/relationships/slide" Target="/ppt/slides/slide1.xml" Id="R33fbd33113f24f11" /><Relationship Type="http://schemas.openxmlformats.org/officeDocument/2006/relationships/slide" Target="/ppt/slides/slide2.xml" Id="R068e0fea690c423b" /><Relationship Type="http://schemas.openxmlformats.org/officeDocument/2006/relationships/slide" Target="/ppt/slides/slide3.xml" Id="R6c46919c707b43fb" /><Relationship Type="http://schemas.openxmlformats.org/officeDocument/2006/relationships/slide" Target="/ppt/slides/slide4.xml" Id="R86bc756e3071434c" /><Relationship Type="http://schemas.openxmlformats.org/officeDocument/2006/relationships/slide" Target="/ppt/slides/slide5.xml" Id="Ra3220c906ba3415f" /><Relationship Type="http://schemas.openxmlformats.org/officeDocument/2006/relationships/slide" Target="/ppt/slides/slide6.xml" Id="R6320cb55d75643f6" /><Relationship Type="http://schemas.openxmlformats.org/officeDocument/2006/relationships/slide" Target="/ppt/slides/slide7.xml" Id="Rdd1c883734ef4723" /><Relationship Type="http://schemas.openxmlformats.org/officeDocument/2006/relationships/slide" Target="/ppt/slides/slide8.xml" Id="Rc1ee5d0b389148a5" /><Relationship Type="http://schemas.openxmlformats.org/officeDocument/2006/relationships/slide" Target="/ppt/slides/slide9.xml" Id="R8431e1eb415f46a0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7fadcfb89b20429d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c5b9cd3bacb2430c" /><Relationship Type="http://schemas.openxmlformats.org/officeDocument/2006/relationships/notesMaster" Target="/ppt/notesMasters/notesMaster1.xml" Id="Rdf1fbd354ed44984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4e2c75aa48024e33" /><Relationship Type="http://schemas.openxmlformats.org/officeDocument/2006/relationships/notesMaster" Target="/ppt/notesMasters/notesMaster1.xml" Id="R6a3bcd0b5d6f463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b13f291327f4753" /><Relationship Type="http://schemas.openxmlformats.org/officeDocument/2006/relationships/notesMaster" Target="/ppt/notesMasters/notesMaster1.xml" Id="R843ef0fb1a9d44f3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f774bbd30add4d88" /><Relationship Type="http://schemas.openxmlformats.org/officeDocument/2006/relationships/notesMaster" Target="/ppt/notesMasters/notesMaster1.xml" Id="Rc246b57736ae49f2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d4e0f05b154941e7" /><Relationship Type="http://schemas.openxmlformats.org/officeDocument/2006/relationships/notesMaster" Target="/ppt/notesMasters/notesMaster1.xml" Id="R9688dfdcb00f40a5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271fd71070c34425" /><Relationship Type="http://schemas.openxmlformats.org/officeDocument/2006/relationships/notesMaster" Target="/ppt/notesMasters/notesMaster1.xml" Id="R9485e6bcb0724c8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d0da7ce7e6914a34" /><Relationship Type="http://schemas.openxmlformats.org/officeDocument/2006/relationships/notesMaster" Target="/ppt/notesMasters/notesMaster1.xml" Id="R02c9d22d53be4cfc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6d75d6c860534802" /><Relationship Type="http://schemas.openxmlformats.org/officeDocument/2006/relationships/notesMaster" Target="/ppt/notesMasters/notesMaster1.xml" Id="Ra29313d24a62461e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f891603f81ae4a93" /><Relationship Type="http://schemas.openxmlformats.org/officeDocument/2006/relationships/notesMaster" Target="/ppt/notesMasters/notesMaster1.xml" Id="R7f0c35d1bde843c2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d65ce4d37ac41ac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8b7d92eb999d47a6" /><Relationship Type="http://schemas.openxmlformats.org/officeDocument/2006/relationships/slideLayout" Target="/ppt/slideLayouts/slideLayout2.xml" Id="R850a6f783f4c4a5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850a6f783f4c4a5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c213eff6d0f4018" /><Relationship Type="http://schemas.openxmlformats.org/officeDocument/2006/relationships/image" Target="/ppt/media/image.png" Id="R83793896b0c546e6" /><Relationship Type="http://schemas.openxmlformats.org/officeDocument/2006/relationships/notesSlide" Target="/ppt/notesSlides/notesSlide1.xml" Id="R4b2ded4843b445ec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ceb1d94046104076" /><Relationship Type="http://schemas.openxmlformats.org/officeDocument/2006/relationships/notesSlide" Target="/ppt/notesSlides/notesSlide2.xml" Id="Rd0b9624ce0d44ba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c87115366e141be" /><Relationship Type="http://schemas.openxmlformats.org/officeDocument/2006/relationships/notesSlide" Target="/ppt/notesSlides/notesSlide3.xml" Id="Rfeb4cdc03f8642e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c2581a86f104671" /><Relationship Type="http://schemas.openxmlformats.org/officeDocument/2006/relationships/image" Target="/ppt/media/image2.png" Id="Rd02428020a4f4dcc" /><Relationship Type="http://schemas.openxmlformats.org/officeDocument/2006/relationships/notesSlide" Target="/ppt/notesSlides/notesSlide4.xml" Id="Rdb0ed141b48b4788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7201d7f77cf4e33" /><Relationship Type="http://schemas.openxmlformats.org/officeDocument/2006/relationships/notesSlide" Target="/ppt/notesSlides/notesSlide5.xml" Id="R3700bccd006645b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c834584adf3494e" /><Relationship Type="http://schemas.openxmlformats.org/officeDocument/2006/relationships/image" Target="/ppt/media/image3.png" Id="R54158526ff5e4c65" /><Relationship Type="http://schemas.openxmlformats.org/officeDocument/2006/relationships/image" Target="/ppt/media/image4.png" Id="R170ad4266ed94246" /><Relationship Type="http://schemas.openxmlformats.org/officeDocument/2006/relationships/image" Target="/ppt/media/image5.png" Id="R28ec9aa570ee46df" /><Relationship Type="http://schemas.openxmlformats.org/officeDocument/2006/relationships/notesSlide" Target="/ppt/notesSlides/notesSlide6.xml" Id="R9ca9bed183434af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26bf34193514541" /><Relationship Type="http://schemas.openxmlformats.org/officeDocument/2006/relationships/notesSlide" Target="/ppt/notesSlides/notesSlide7.xml" Id="Re2b86f4273ec4f6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e7a4fd2c5f7452e" /><Relationship Type="http://schemas.openxmlformats.org/officeDocument/2006/relationships/notesSlide" Target="/ppt/notesSlides/notesSlide8.xml" Id="R7bfcfae56d5740a0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d2a1b518cce4303" /><Relationship Type="http://schemas.openxmlformats.org/officeDocument/2006/relationships/notesSlide" Target="/ppt/notesSlides/notesSlide9.xml" Id="R903c68ddadb34ae9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F231EBAA-CE74-4A51-864C-188E74FB8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A8B0E800-DFD7-47EA-8879-05174EA67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CB22A64D-5C67-4244-A488-CA0DBD854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BEE16B74-6E1F-4543-9109-CAC958C8D5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531EE2DF-6F25-4418-8B06-61132293A0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ADC65A74-9D75-460D-B52E-EED4927884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4D9B158F-15A1-44CC-A2E8-89EDF42289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DF6EFA87-83C8-4F14-89A7-19EA8F09FE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2182C792-BD29-430A-AAAF-139BB35D8B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2F28A89D-0ACA-4A32-854B-AAEABC0790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ED4FACC4-0EB0-4E7F-A5ED-0F5ED6C79E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2217A776-46E6-412B-A4C4-8BF48B856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EBB1B41A-AE79-4F2E-BF8A-B3BAE66EC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80F21492-CA64-4897-B591-8B5C8FA5A0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A3EF4CE2-28E2-4F5A-8F36-0C8A71C9A1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DF071584-BBC0-415B-B36A-DB7547C2CC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49B38A8C-1B0B-47B7-8E77-187B4442B1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C8889EE1-D01E-4221-9A45-631C987B9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856DE83D-9BC2-461E-8095-CACE58AE2E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F7CBD207-3E5D-44CA-8F68-0858E60277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07264D2A-E535-478C-88BD-DA12DA8FCF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968DBE2D-4557-4F65-ABB3-C6DF0AEA0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6E0DF723-4139-4993-897E-0AF143B42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5CD6D817-AB0A-46E8-8D0E-EF7092080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07B36C91-700E-4769-A5F0-71536E3FDE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D09351A3-E1CF-4B15-B33D-DF99B50AE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6145FFAD-3A69-4268-9811-DC9138A1BA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80110B6C-E0EA-46E9-B1BF-F875E4DF5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49CCD343-5D0C-49FE-9010-86683694D0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3C96893C-3ECD-4C7D-9E1B-C5AF4FA53A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8F3A7606-7CD5-4E6E-A2AC-6618EF62E9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1C4D7D1E-85CF-4018-BE51-6555CD3350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CA3364AA-98D3-43C6-B3CF-4A6797D056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E8662E75-0416-450A-8F2B-4DBD607AC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56BE8482-C916-4A7A-9D8A-5E7112AFE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3BBB859E-8722-47BC-B327-A4A00065F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490723AC-5128-4272-89BE-12F3DA2DF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910FD894-8372-4446-9AA9-4DA4037025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A02B6F84-1ADA-4E86-8E1B-8BD853BD1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217DE7C3-FC99-4BCE-A8A4-8CCE7703E7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43725" y="771525"/>
            <a:ext cx="4419600" cy="5429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4A6B1B8F-748D-4159-82F4-651934B0D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781050"/>
            <a:ext cx="1619250" cy="5410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>
              <a:alpha val="86667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2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976D4D7F-B78A-4741-A96C-0071C4F628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3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5106E5CC-129E-4232-A674-9AD0867502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INVESTOR DECK V0.1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39BBF0EA-5FFA-467C-915C-1B282B5B76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104900"/>
            <a:ext cx="53340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4950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StoryCam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8C774FE6-B0E7-4A19-8051-55CD45BBEC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885950"/>
            <a:ext cx="4953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00DDE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250" b="1">
                <a:solidFill>
                  <a:srgbClr val="00DDEB"/>
                </a:solidFill>
                <a:latin typeface="Hiragino Sans GB"/>
                <a:ea typeface="Hiragino Sans GB"/>
                <a:cs typeface="Hiragino Sans GB"/>
              </a:rPr>
              <a:t>AI 私人小剧场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EA6135FA-2F42-440F-9003-1AAB4E148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2686050"/>
            <a:ext cx="57150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33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33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把私人念头</a:t>
            </a:r>
          </a:p>
          <a:p xmlns:a="http://schemas.openxmlformats.org/drawingml/2006/main">
            <a:pPr algn="l">
              <a:lnSpc>
                <a:spcPct val="92000"/>
              </a:lnSpc>
              <a:buNone/>
              <a:defRPr sz="33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33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拍成一段可保存的小电影。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B5B8223E-DE4D-4678-9745-42B88BF65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4152900"/>
            <a:ext cx="51435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普通用户不需要学习分镜、prompt 或剪辑软件。StoryCam 先让故事、人物、地点和核心时刻被确认，再生成真实片段并保存为 final work。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FD86B5F8-1FD4-4A02-A83A-9C6B91727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467350"/>
            <a:ext cx="190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31EF9D1B-6AC1-4611-9617-45EE75A34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438775"/>
            <a:ext cx="18097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2250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01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C2688D7F-8D7B-4797-8953-2B6D8C2843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810250"/>
            <a:ext cx="18097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750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PRIVATE IDEA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062F6979-1EB4-4925-AF8B-8D9AC21746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6000750"/>
            <a:ext cx="180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一句话、照片、回忆或角色幻想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9078CD21-5764-4B6F-A03B-090D5CF95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81300" y="5467350"/>
            <a:ext cx="190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E31E312B-7D9C-43A9-948E-4C8928CAF5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5438775"/>
            <a:ext cx="2000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2250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09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EC25A17F-9596-4041-9638-461C7EA478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5810250"/>
            <a:ext cx="2000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750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CONFIRMED FRAMES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093D028E-847E-4AA8-A2AC-2DD7D00D99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6000750"/>
            <a:ext cx="200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视频前看见这一段会怎样拍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69F3E99A-613D-411B-890D-B39E9913C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467350"/>
            <a:ext cx="190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7F34E"/>
          </a:solidFill>
          <a:ln xmlns:a="http://schemas.openxmlformats.org/drawingml/2006/main" w="0">
            <a:solidFill>
              <a:srgbClr val="B7F34E"/>
            </a:solidFill>
            <a:prstDash val="solid"/>
          </a:ln>
        </p:spPr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2F333BCB-14C2-4342-8CB7-8E99ADA18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5438775"/>
            <a:ext cx="1619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2250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15s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EEF31BB6-39D4-44DD-83C2-6506814A1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5810250"/>
            <a:ext cx="16192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B7F34E"/>
                </a:solidFill>
                <a:latin typeface="Avenir Next"/>
                <a:ea typeface="Avenir Next"/>
                <a:cs typeface="Avenir Next"/>
              </a:defRPr>
            </a:pPr>
            <a:r>
              <a:rPr sz="750" b="1">
                <a:solidFill>
                  <a:srgbClr val="B7F34E"/>
                </a:solidFill>
                <a:latin typeface="Avenir Next"/>
                <a:ea typeface="Avenir Next"/>
                <a:cs typeface="Avenir Next"/>
              </a:rPr>
              <a:t>GENERATED CLIP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26E2B6C5-7F1E-4F20-9C62-5EF289F016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6000750"/>
            <a:ext cx="1619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账号内保存、预览、导出 MP4</a:t>
            </a:r>
          </a:p>
        </p:txBody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BB1490F3-C2FC-47F7-80A5-19CBA736C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Source: StoryCam product specs and local design assets.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7727F9CB-553B-4608-BB44-7EC4CA8BC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01</a:t>
            </a:r>
          </a:p>
        </p:txBody>
      </p:sp>
      <p:pic>
        <p:nvPicPr>
          <p:cNvPr id="6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3793896b0c546e6"/>
          <a:srcRect xmlns:a="http://schemas.openxmlformats.org/drawingml/2006/main" l="0" t="9019" r="0" b="9019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953250" y="781050"/>
            <a:ext cx="4400550" cy="54102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51922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53EE921E-3AA3-4BDE-A0FD-23A75A9BE6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D30791DC-870B-4D30-89AE-08B8409C9E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7892238E-D210-452C-9733-337ED07949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D645D4B4-00B5-4A8B-B100-99EAB96209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A9259EF8-F46C-4745-BEB8-8A8DACE4EB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68B13EBE-5DB2-47F3-B08A-FC3E6DAB2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46B37621-4E8C-4799-AABC-C648E7EAC3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BAC8A994-AC3E-4855-B88A-4EF44A0E7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1E5C456A-8999-4562-B04F-7DABBBCD8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C3BEBA13-AC88-4565-A1D8-F62E9C4076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1545A78D-0E8D-45C2-93DF-0E2D4AEB3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61868EF4-679A-4FFD-AEB0-9292B5CCA0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21B80440-80A8-4D10-9733-F016BCCEF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429F3D31-D708-4356-ACFB-70180C85C1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79217A0D-2DD3-4278-A1D4-64C2D364A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6BB58330-42D9-4BEC-B374-7130F7E2E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A5B7628E-B44C-45F6-8F00-D0B901858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F187F5C3-1975-4927-A99B-9B2E7DD95F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F35678D4-7EEE-400A-82E8-482318EE4D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1E753154-3839-4441-A188-63E6F072B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7AAE5B3F-3B8A-4AB9-9864-C35E84E899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7A1B87B8-A2EC-41A9-A4C6-7D0AFC761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CA670FC7-6A0F-4CC3-964D-C8540D3064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E1637855-06A9-490C-849F-B0BF00838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F8C6EA60-1C73-4F8C-88D7-D890178B4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950CE468-2ECD-423A-B672-30FD50BDA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59429063-4346-40DB-A571-FFC3F557EF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637B2CDE-FDCB-4378-9FB4-F5C59E9BE0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FFE1BFAA-7B57-4879-B650-7C0E7E215A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A80ECE83-8DC8-494D-9728-B2FE3CF5B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296DB5BE-1E47-495A-B8B8-8BE53BF5DA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F7B2E6D4-623C-4EAD-BCCD-8B1D73BD32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6D8DF7A4-02B6-4BD5-93C7-E4DE31F703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08C5785B-F399-46B9-80AE-98E8C2AA7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0C826D68-CA3C-42AD-A1EB-878D192CEA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759181AC-9070-4E0A-8A3C-DF1C694D49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57218AD2-93CF-41D7-8751-D1D6152BB0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4D6C62EE-4D18-4DF8-A727-1086194DF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83C646D2-FEA0-4927-ACB2-C1643644B2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2DCB8C39-84E2-4A0F-9DA9-480838A23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2890B31E-44A6-46A4-BA9C-99795CE68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WHY NOW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75D983E0-4E91-458D-BE17-5D7BEA5CC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19150"/>
            <a:ext cx="8953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Consumer AI 已经形成使用习惯，但付费机会还在专业化场景里。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FCCF3EF-DB02-4234-8B53-46589022E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847850"/>
            <a:ext cx="74295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投资人现在会追问：AI 到底创造了什么独特价值、用户为什么会留存并付费、产品是否有明确的资本效率路径。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90BF99FF-C4D0-4997-845D-E6B6F4852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876550"/>
            <a:ext cx="3000375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D1F">
              <a:alpha val="9098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652AF516-E70C-4D5B-9844-BBCF54FEF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876550"/>
            <a:ext cx="300037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9035326A-0732-4CCD-8EE6-C0539F0C1A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181350"/>
            <a:ext cx="24765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3375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1.7-1.8B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C3B9D6B5-F3C9-4805-A72F-72ADCE902F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829050"/>
            <a:ext cx="2381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788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全球 AI 用户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F35FC116-6E71-460A-BFE2-749F12823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229100"/>
            <a:ext cx="23622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Menlo 估算：AI 已从实验转为大规模习惯形成。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BB4CE26D-A86E-4905-BCCB-98851B0A2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71975" y="2876550"/>
            <a:ext cx="3000375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1015">
              <a:alpha val="90980"/>
            </a:srgbClr>
          </a:solidFill>
          <a:ln xmlns:a="http://schemas.openxmlformats.org/drawingml/2006/main" w="11430">
            <a:solidFill>
              <a:srgbClr val="FF4B89"/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327B9097-EC04-4201-B201-811DF8BFB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71975" y="2876550"/>
            <a:ext cx="300037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0A0F925A-C300-4285-845F-C48021E35A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00575" y="3181350"/>
            <a:ext cx="24765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3375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~3%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8C8D095B-644A-40A8-BF2E-24B0F75389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9625" y="3829050"/>
            <a:ext cx="2381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788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付费渗透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786C6684-DD42-4D86-9571-B89FC93B1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19625" y="4229100"/>
            <a:ext cx="23622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消费 AI 收入约 $12B，低付费率代表专业化工具空间。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361AC92D-E5F6-4B2E-BFA4-58D296C1D3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2876550"/>
            <a:ext cx="3000375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D1F">
              <a:alpha val="90980"/>
            </a:srgbClr>
          </a:solidFill>
          <a:ln xmlns:a="http://schemas.openxmlformats.org/drawingml/2006/main" w="11430">
            <a:solidFill>
              <a:srgbClr val="FF7A2F"/>
            </a:solidFill>
            <a:prstDash val="solid"/>
          </a:ln>
        </p:spPr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6F033893-6AA6-499F-BB35-0334EC4CA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2876550"/>
            <a:ext cx="300037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A2F"/>
          </a:solidFill>
          <a:ln xmlns:a="http://schemas.openxmlformats.org/drawingml/2006/main" w="0">
            <a:solidFill>
              <a:srgbClr val="FF7A2F"/>
            </a:solidFill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B601E3B9-3F2B-4B0D-9818-EDD602E353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3181350"/>
            <a:ext cx="24765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F4FAFA"/>
                </a:solidFill>
                <a:latin typeface="Avenir Next"/>
                <a:ea typeface="Avenir Next"/>
                <a:cs typeface="Avenir Next"/>
              </a:defRPr>
            </a:pPr>
            <a:r>
              <a:rPr sz="3375" b="1">
                <a:solidFill>
                  <a:srgbClr val="F4FAFA"/>
                </a:solidFill>
                <a:latin typeface="Avenir Next"/>
                <a:ea typeface="Avenir Next"/>
                <a:cs typeface="Avenir Next"/>
              </a:rPr>
              <a:t>736M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DF921823-EEB0-47ED-91D6-3655D2F929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3829050"/>
            <a:ext cx="2381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1">
                <a:solidFill>
                  <a:srgbClr val="FF7A2F"/>
                </a:solidFill>
                <a:latin typeface="Avenir Next"/>
                <a:ea typeface="Avenir Next"/>
                <a:cs typeface="Avenir Next"/>
              </a:defRPr>
            </a:pPr>
            <a:r>
              <a:rPr sz="788" b="1">
                <a:solidFill>
                  <a:srgbClr val="FF7A2F"/>
                </a:solidFill>
                <a:latin typeface="Avenir Next"/>
                <a:ea typeface="Avenir Next"/>
                <a:cs typeface="Avenir Next"/>
              </a:rPr>
              <a:t>CapCut mobile MAU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32212961-9369-476B-9B00-7383F2A7E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4229100"/>
            <a:ext cx="23622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a16z 将视频编辑等 AI-native/AI-core 消费场景纳入榜单。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4F3FA37B-2D78-486D-A1E5-CA699F138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62150" y="5391150"/>
            <a:ext cx="82677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29443815-5562-479A-82A6-4B85288CE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5657850"/>
            <a:ext cx="92202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20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StoryCam 的 wedge：不是再做一个通用 AI 视频工具，而是把“私人故事 + 情绪确认 + 可保存成片”做成一个高频、低门槛、可付费的消费体验。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E088E50B-5B25-452F-9E98-AB77CB0A2D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Sources: Menlo Ventures State of Consumer AI 2025; a16z Top 100 Gen AI Consumer Apps, 6th ed.; Carta 2025 review.</a:t>
            </a:r>
          </a:p>
        </p:txBody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5102D35D-144D-4E8C-9C88-9B8F46090C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67328070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F1605D64-93AF-49D3-90E9-E5C894D546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B480855D-7484-4277-B7A2-878F6D3A19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15DA51B8-D741-425F-83AB-4104D0FCD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07D3A6D6-85C6-44D7-9A40-0CAD18AE9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D03B5671-C318-4E60-A438-D91349014B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57B30D13-1003-46BC-8F06-C3F9E31EE4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180F5071-8C2A-4FC7-ADAD-EAC6356717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C496AD6E-0A2E-4A27-9A79-0B3C86C52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F8B04E7A-97E7-4B4C-B00D-5728D0943F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F66E7ABD-8241-4CEC-8528-844B6122AF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78FDEB46-54C5-4871-9B81-250688293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3F266408-E723-43F1-AB46-C17932F00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6CDC2DF1-A18C-4C1D-85DE-469AF912E5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487AB6A4-9DCF-48CF-80FF-A5AD75151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8D7EC3EF-A4CA-4557-931E-8D39FB774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1785EA84-447F-4521-AACC-C912CF4401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125F00D3-5656-492A-A275-0A3536273D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BD78D37E-5860-4D80-8B9F-0A6C46DB9C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BCC28CF7-9863-4AC5-840C-0FCD7530F1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FC83B9EB-D1D2-4EF3-BB7E-7B1F8F6835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0317243F-5AD1-42E4-A6FD-B087463FE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A46DBD32-80C0-4573-A465-FA28E47476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81AAAE44-671E-4EAB-BA89-7DD7C20B5A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D07284CD-C0B6-4170-8016-4A3D21D047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1B22F2F4-DC16-4013-9F84-47D82D9037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8E93CF29-3470-438D-8D86-D3BC87213A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EA2F8CE4-28FA-4F02-B8F8-D7E33AAA2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244AB87B-EE9C-4679-A515-5F540E013A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1E6F4C85-12FB-4B8C-AB94-F0A305A575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6469AB62-ACB1-448F-96A1-6C3922A00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6F558807-90A8-45ED-80F0-26090654E0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7D6C1AF2-BC05-4475-BE8E-404D023559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77E4E283-B0B6-4B9E-8C8B-117608E164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FE25E83E-AC51-4156-A9AE-B0BCEB146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1E673CE3-2C1A-4116-9A66-F7D5A137B0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C76FF530-63F5-4AFD-8991-55ACA913F2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1C9FEC54-36EC-425B-8FB5-9C8E62104F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97E2DF79-CC72-4203-9DD5-72A1F577CE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F1ED5517-3566-46FC-A97F-1946551F0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DB4CA537-8B1E-4BED-9D4F-6B51F2AE4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94ECBF8F-8207-49DE-BEB5-F00339D8D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PROBLEM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954B2501-5F2C-4FC5-B853-B8AD3A0A7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19150"/>
            <a:ext cx="87630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用户不缺 AI 生成按钮，缺的是一个会把情绪导演成故事的产品。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05872D57-C61B-4E94-9275-7E4EC193B8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133600"/>
            <a:ext cx="4000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4B89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F4B89"/>
                </a:solidFill>
                <a:latin typeface="Hiragino Sans GB"/>
                <a:ea typeface="Hiragino Sans GB"/>
                <a:cs typeface="Hiragino Sans GB"/>
              </a:rPr>
              <a:t>普通用户的真实阻碍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1B831C10-1528-4D52-AB33-3FEF3E318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2133600"/>
            <a:ext cx="4000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0DDE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00DDEB"/>
                </a:solidFill>
                <a:latin typeface="Hiragino Sans GB"/>
                <a:ea typeface="Hiragino Sans GB"/>
                <a:cs typeface="Hiragino Sans GB"/>
              </a:rPr>
              <a:t>StoryCam 的产品回答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C3913498-CB65-4628-BCA6-1EFF136460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64795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30B10">
              <a:alpha val="84706"/>
            </a:srgbClr>
          </a:solidFill>
          <a:ln xmlns:a="http://schemas.openxmlformats.org/drawingml/2006/main" w="9525">
            <a:solidFill>
              <a:srgbClr val="FF4B89">
                <a:alpha val="26667"/>
              </a:srgbClr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55A8EF6E-47CC-4B18-BA9F-2F83D2F17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264795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7">
              <a:alpha val="84706"/>
            </a:srgbClr>
          </a:solidFill>
          <a:ln xmlns:a="http://schemas.openxmlformats.org/drawingml/2006/main" w="9525">
            <a:solidFill>
              <a:srgbClr val="00DDEB">
                <a:alpha val="26667"/>
              </a:srgbClr>
            </a:solidFill>
            <a:prstDash val="solid"/>
          </a:ln>
        </p:spPr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946AA2AF-E003-4023-AC9A-FDFCF1CAE5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771775"/>
            <a:ext cx="3619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不会写剧本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9F62E133-D279-4CF4-85A3-0B2678036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752725"/>
            <a:ext cx="37719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先生成可读短剧本，让用户确认“像不像我的故事”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7A97995D-E266-495E-B730-761E0635E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2886075"/>
            <a:ext cx="9906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B3E49B49-DFA3-4705-8F7D-F62C8DAF19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39090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30B10">
              <a:alpha val="84706"/>
            </a:srgbClr>
          </a:solidFill>
          <a:ln xmlns:a="http://schemas.openxmlformats.org/drawingml/2006/main" w="9525">
            <a:solidFill>
              <a:srgbClr val="FF4B89">
                <a:alpha val="26667"/>
              </a:srgbClr>
            </a:solidFill>
            <a:prstDash val="solid"/>
          </a:ln>
        </p:spPr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4CB2C002-E994-4DA3-9F2D-EECAC0F059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339090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7">
              <a:alpha val="84706"/>
            </a:srgbClr>
          </a:solidFill>
          <a:ln xmlns:a="http://schemas.openxmlformats.org/drawingml/2006/main" w="9525">
            <a:solidFill>
              <a:srgbClr val="00DDEB">
                <a:alpha val="26667"/>
              </a:srgbClr>
            </a:solidFill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D885BE62-5CBA-4651-A2D2-10F6F325E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514725"/>
            <a:ext cx="3619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不懂镜头语言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9B71278E-4C0D-48AD-BB0F-6A493BA4B5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495675"/>
            <a:ext cx="37719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把专业导演脑藏在内部，只展示“这一段会这样拍”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D29AF641-C324-4DED-8FC5-25469CCF27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3629025"/>
            <a:ext cx="9906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DEAA4B1C-0907-43CA-A097-60745EAC81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13385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30B10">
              <a:alpha val="84706"/>
            </a:srgbClr>
          </a:solidFill>
          <a:ln xmlns:a="http://schemas.openxmlformats.org/drawingml/2006/main" w="9525">
            <a:solidFill>
              <a:srgbClr val="FF4B89">
                <a:alpha val="26667"/>
              </a:srgbClr>
            </a:solidFill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322ED704-24DE-4516-A9A7-8BEFB587B9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413385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7">
              <a:alpha val="84706"/>
            </a:srgbClr>
          </a:solidFill>
          <a:ln xmlns:a="http://schemas.openxmlformats.org/drawingml/2006/main" w="9525">
            <a:solidFill>
              <a:srgbClr val="00DDEB">
                <a:alpha val="26667"/>
              </a:srgbClr>
            </a:solidFill>
            <a:prstDash val="solid"/>
          </a:ln>
        </p:spPr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1E019B4C-09CF-4BF5-A5C3-F91F1D4E7C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257675"/>
            <a:ext cx="3619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害怕浪费视频成本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7D8B5B7E-6883-4FDB-A89D-225D253F1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238625"/>
            <a:ext cx="37719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视频前确认人物、地点、9 帧分镜，再启动真实 clip job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946F44DB-80D5-4698-8178-4CDDB5F02E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4371975"/>
            <a:ext cx="9906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D1627D50-C278-47A0-B21E-A6B083BB59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87680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30B10">
              <a:alpha val="84706"/>
            </a:srgbClr>
          </a:solidFill>
          <a:ln xmlns:a="http://schemas.openxmlformats.org/drawingml/2006/main" w="9525">
            <a:solidFill>
              <a:srgbClr val="FF4B89">
                <a:alpha val="26667"/>
              </a:srgbClr>
            </a:solidFill>
            <a:prstDash val="solid"/>
          </a:ln>
        </p:spPr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119CE272-0CB7-4C67-9709-AF47CC5C6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4876800"/>
            <a:ext cx="430530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7">
              <a:alpha val="84706"/>
            </a:srgbClr>
          </a:solidFill>
          <a:ln xmlns:a="http://schemas.openxmlformats.org/drawingml/2006/main" w="9525">
            <a:solidFill>
              <a:srgbClr val="00DDEB">
                <a:alpha val="26667"/>
              </a:srgbClr>
            </a:solidFill>
            <a:prstDash val="solid"/>
          </a:ln>
        </p:spPr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85042BF1-F458-4724-9701-20F843C96A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5000625"/>
            <a:ext cx="3619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担心私人素材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8B71B230-00D8-4473-AB55-99C64868F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981575"/>
            <a:ext cx="37719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账号范围保存，provider 调用走 server-side 边界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1C4D3AAF-FE69-4244-BB91-CC2C3A6CF3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5114925"/>
            <a:ext cx="9906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F0827B34-CB78-4F11-A0D6-DFC6FB6B74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5943600"/>
            <a:ext cx="9906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617175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617175"/>
                </a:solidFill>
                <a:latin typeface="Avenir Next"/>
                <a:ea typeface="Avenir Next"/>
                <a:cs typeface="Avenir Next"/>
              </a:rPr>
              <a:t>产品判断</a:t>
            </a:r>
          </a:p>
        </p:txBody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F945170A-C23F-4ECA-80F2-BF0B370D3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5924550"/>
            <a:ext cx="7239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2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StoryCam 应该像“私人小剧场相机”，而不是工业化短剧生产后台。</a:t>
            </a:r>
          </a:p>
        </p:txBody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F9B53680-3541-42BF-B239-D4D471CCA5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Sources: StoryCam product vision and MVP specification.</a:t>
            </a:r>
          </a:p>
        </p:txBody>
      </p:sp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87E3B6B2-991E-4C0C-8C03-B7F865381F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110018543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B55F9843-C61E-43A1-B0AD-96D4E1FBD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8E682CEE-2666-496C-AE76-254BDB25A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E12D1B89-5D49-4217-8E83-45AC1B096D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F3B2FA64-1DF0-4745-9E71-8C90495CB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EB243DB6-A380-4CEA-9BDB-FDB7A3C77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913D0AE9-5107-4318-AC8E-5C34678D4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B6849898-3DB0-4DF1-A43A-FB6BC5D60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AAA89A42-F2BC-4EBD-B8C2-EB6030E87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38EA1EE3-C554-40FC-8B46-EA5BDE4283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4FB231F9-FAF3-4959-96FB-45E1A5C9E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B9387FB0-EE33-49B0-B34E-D9C364272A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F6B762CC-208B-4995-8D67-A931A4288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61961868-3B9C-4B05-B4CB-690662AF3A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02284C2F-D2F1-4D86-8179-0B21F6772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876F78A8-C16B-482F-A233-DF13AD0F0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D4824CBF-0EE9-4F01-9D91-E0DCEBEC6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F73D8570-F8AC-4BD8-96D2-03A590C245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EBA60282-CE37-4615-A867-E08E8023B1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9E4E26A2-475D-49D3-815E-8FABFA74F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83D2FCE3-8878-4B02-BD68-C70921EDF1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D78FA39B-6B85-4048-A719-5DCCA9C4A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A9D1E17A-197E-42C0-9F09-ED7F6B8BC0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1C05882C-C802-4EE9-89A2-AE8A2B63BC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68B1A73C-054A-45C9-A19D-696BD5E3B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0013F0C6-5748-4E60-8507-DB0E9EDDF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A9B0765F-CFCF-414B-8BEE-EE74C7EDD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5785F5C1-95BD-40CB-95CA-C19EF6176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9E100DC4-B08D-4A6C-A031-9FA1B616B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1970ABE9-F579-490F-9C9D-BC5709A55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E0F3F15C-B948-40B1-8DCD-C4F58BD99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5B97086C-6520-4114-90C9-1CBF3EA17A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47D6CB1D-6B75-4E84-B923-3848083EEA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3C45A73F-A07A-43C7-AF13-D1B719070D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8BA6038C-92AF-457E-9AFE-E9512EF9B7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C0F69328-801D-4DBD-9D0F-8745D55F25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F1559890-7AC1-4804-9858-C88BBBE8A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384E25E1-7051-47A5-B5CC-C4B4DCEC91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7CCEC529-BB30-474C-9107-FD3788957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6E0FCB4E-7263-4676-9437-A971F96226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8A907BFF-5E29-4D1B-9CA4-7CE8A0D733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B0388010-F7D6-4DAA-B789-ED15B960C8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PRODUCT LOOP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786DF1C4-7E9F-4AA7-B1DB-C6FEA8C88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762000"/>
            <a:ext cx="8763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7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7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StoryCam 在昂贵的视频调用前，先把故事变成可确认的世界。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ABC24D11-A741-4657-8407-7D112CBCD0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600200"/>
            <a:ext cx="74295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投资人希望尽早看到产品。这里的核心不是一张生成图，而是从输入到 final work 的确认链路。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086A47A7-8590-4531-8F74-E8862944EC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2200275"/>
            <a:ext cx="11106150" cy="3067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1143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DCDB0B27-439E-4F54-BBF9-CEB5ACDAB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5657850"/>
            <a:ext cx="266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1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6627E75F-6C7F-45C2-B95B-02F749FEA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90650" y="5676900"/>
            <a:ext cx="1409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输入私人念头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A64C3769-8DA6-4D38-B66D-C578C518F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81350" y="5657850"/>
            <a:ext cx="266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2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58C021DE-6943-4794-A9C5-3661E28B0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6150" y="5676900"/>
            <a:ext cx="1409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确认故事世界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BF96209D-0471-4FD3-89A9-135513CBA1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76850" y="5657850"/>
            <a:ext cx="266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3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35A45B52-66D5-426D-BC0A-062A843C1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81650" y="5676900"/>
            <a:ext cx="1409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确认核心分镜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5F43628D-B061-431C-AA9C-DAF4EC4E1F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657850"/>
            <a:ext cx="266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4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E3CBC854-EA8D-40DB-9E98-5C8DC6465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5676900"/>
            <a:ext cx="1409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扩展 8 张指导卡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2850AA6F-B1F4-4B1F-9F2C-2094E279E0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67850" y="5657850"/>
            <a:ext cx="266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5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EC01CC79-DAB7-4AAD-97BC-550A145557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5676900"/>
            <a:ext cx="14097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75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生成 clip + final work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678DDD9C-DCE5-446E-A76D-E7B6FA3D0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Source: verified StoryCam UI flow board in docs/design-docs/assets.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0CA19FB0-0D6A-46AC-A102-792C09459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04</a:t>
            </a:r>
          </a:p>
        </p:txBody>
      </p:sp>
      <p:pic>
        <p:nvPicPr>
          <p:cNvPr id="5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02428020a4f4dcc"/>
          <a:stretch xmlns:a="http://schemas.openxmlformats.org/drawingml/2006/main"/>
        </p:blipFill>
        <p:spPr>
          <a:xfrm xmlns:a="http://schemas.openxmlformats.org/drawingml/2006/main">
            <a:off x="3318678" y="2209800"/>
            <a:ext cx="5554644" cy="304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3889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21B99F8B-1149-4212-A92C-E0CD02586B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FA426A0E-7427-45DF-9F99-8C3B8E85F0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D86E172B-7E42-4FEC-AC2A-54FC870C4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EAA7A7C7-55B6-4F4F-8C8E-B1C1FF090C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4F4367CB-584A-427B-91A7-B31FC440F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6D336016-1B7E-49D6-B206-244380B533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13A05353-5290-4440-96A7-809855A80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CFD0727B-0576-4D88-AFD1-98BA9E720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3A7C2B5A-B597-447D-A720-36C5CF9C56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C37D1176-379C-4760-9472-412DA333A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F9631666-C35B-49D4-9D42-83F1CA36A8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BA2D0132-734B-412F-A906-ADED0864F9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F88779BE-1611-4BF6-9181-36E53F097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F459B8E3-A5FF-4476-8357-C82030D11E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855ABD82-498E-4529-AE4C-2C6591943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CC6F0457-EF6E-4D2C-8ED8-57207636AB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234880AA-9103-4D36-9167-910D41A18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852A0F89-A275-46B0-A9E6-11D230B358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438F20FF-4111-47D9-A3BD-0693DF54AC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522E1FFC-C351-4354-A4E8-8220DB1D8E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946D6048-82E3-4C05-AFC0-D0E9CC238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E418E26C-CF69-48FF-8DE1-A62E46A43C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57D168A1-B19C-421C-BA26-B7A85FE7D6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C8EF332A-5200-4E5F-9143-C91A55953D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87B8FCAE-1D40-494B-9518-1794B8E2D9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0C0627A5-6654-4BBD-AF81-6C15050835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5BC4EC69-A157-4F57-AA08-A0482D653E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E8D45A63-85F7-4119-B4EE-E56BCCE0D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99CFE8A2-F988-4470-9274-959FD8BB4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BEBC4FB7-88C9-481D-BEF7-31BB2B318F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FA7D522A-C3E8-4B96-B27E-E85C11BCFF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468E1543-75C9-4437-ACF9-ED4493B0D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4B1F85BF-4FC4-48AA-812D-E3EB4CA2C7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D45C78FF-D66C-4335-9A05-A7BDD9AE0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EB161745-2B86-4761-B59E-DF330F74B2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9177C093-FE21-4F37-B863-EF8C4899A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892717A0-F0F1-40F3-B2F4-787A7FB7A5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DB1A3078-D639-4C66-9F96-2BDA2C31E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FE7D25F3-DD25-45CE-96E3-B785FE051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3644AA12-0311-4D36-9167-42C1BE3E27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4524BF19-86EA-4FCF-B00A-F1617FA3B2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SYSTEM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8DC525C1-BFF6-4281-8CF1-0AF855CFD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19150"/>
            <a:ext cx="8953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30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30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The product is an artifact graph, not a prompt wrapper.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8BB61CD2-81FE-4B8D-B5CB-DCA254FA0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6573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每个节点都能被用户确认、被账号保存、被后续生成复用；provider 调用只发生在 server-side 边界后。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5527620C-55FC-4FD6-8A9B-C91AD16BE3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857500"/>
            <a:ext cx="165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FF4B89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009042AF-CFD6-4FC7-982F-C8AAE6B36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048000"/>
            <a:ext cx="1333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1125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Idea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48E69703-A856-4F8A-AC01-FCFDF873B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371850"/>
            <a:ext cx="13144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私人念头</a:t>
            </a:r>
          </a:p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+ optional photos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03922503-6C76-4797-88BA-4957FB1ADF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95550" y="3381375"/>
            <a:ext cx="381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25ACCB2C-017B-4805-A45B-72CFEAD0C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14650" y="2857500"/>
            <a:ext cx="165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FF3FFEB4-38A1-4760-A83E-0648382E3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67050" y="3048000"/>
            <a:ext cx="1333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1125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World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B659C7D7-5285-4F8E-AC99-DC683FC29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67050" y="3371850"/>
            <a:ext cx="13144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script</a:t>
            </a:r>
          </a:p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characters</a:t>
            </a:r>
          </a:p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scene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F29F4B38-4688-44A5-891D-67347BCAF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381375"/>
            <a:ext cx="381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436F73FC-EEE1-4148-B811-5A7F0A8428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86350" y="2857500"/>
            <a:ext cx="165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FF7A2F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371AD2E1-4F9A-426D-AA3F-96EE62904E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048000"/>
            <a:ext cx="1333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7A2F"/>
                </a:solidFill>
                <a:latin typeface="Avenir Next"/>
                <a:ea typeface="Avenir Next"/>
                <a:cs typeface="Avenir Next"/>
              </a:defRPr>
            </a:pPr>
            <a:r>
              <a:rPr sz="1125" b="1">
                <a:solidFill>
                  <a:srgbClr val="FF7A2F"/>
                </a:solidFill>
                <a:latin typeface="Avenir Next"/>
                <a:ea typeface="Avenir Next"/>
                <a:cs typeface="Avenir Next"/>
              </a:rPr>
              <a:t>Storyboard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851EE5CB-866C-4902-B948-7F267B562C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371850"/>
            <a:ext cx="13144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1 core group</a:t>
            </a:r>
          </a:p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9 frame script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6196E4B6-00B8-46E2-90D4-ACC112710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381375"/>
            <a:ext cx="381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A2F"/>
          </a:solidFill>
          <a:ln xmlns:a="http://schemas.openxmlformats.org/drawingml/2006/main" w="0">
            <a:solidFill>
              <a:srgbClr val="FF7A2F"/>
            </a:solidFill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67203273-1ABA-4FCF-BC92-B2149C889C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58050" y="2857500"/>
            <a:ext cx="165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B7F34E"/>
            </a:solidFill>
            <a:prstDash val="solid"/>
          </a:ln>
        </p:spPr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B276B819-A503-47FB-8900-F34E460192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10450" y="3048000"/>
            <a:ext cx="1333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B7F34E"/>
                </a:solidFill>
                <a:latin typeface="Avenir Next"/>
                <a:ea typeface="Avenir Next"/>
                <a:cs typeface="Avenir Next"/>
              </a:defRPr>
            </a:pPr>
            <a:r>
              <a:rPr sz="1125" b="1">
                <a:solidFill>
                  <a:srgbClr val="B7F34E"/>
                </a:solidFill>
                <a:latin typeface="Avenir Next"/>
                <a:ea typeface="Avenir Next"/>
                <a:cs typeface="Avenir Next"/>
              </a:rPr>
              <a:t>Clip Job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3AEF2938-780A-4416-B7A3-8E9E504C4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10450" y="3371850"/>
            <a:ext cx="13144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Seedance job</a:t>
            </a:r>
          </a:p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async state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B4E47D5E-34E7-4E52-A0ED-4B1607B6A2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3381375"/>
            <a:ext cx="381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7F34E"/>
          </a:solidFill>
          <a:ln xmlns:a="http://schemas.openxmlformats.org/drawingml/2006/main" w="0">
            <a:solidFill>
              <a:srgbClr val="B7F34E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B596672D-2F80-4370-B8AD-5F161FF15C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9750" y="2857500"/>
            <a:ext cx="165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5B304CF2-E034-4904-BFB3-F64802E95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82150" y="3048000"/>
            <a:ext cx="1333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1125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Final Work</a:t>
            </a:r>
          </a:p>
        </p:txBody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AB48CCE6-03B1-4B85-AE0D-FFAEA68710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82150" y="3371850"/>
            <a:ext cx="13144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saved preview</a:t>
            </a:r>
          </a:p>
          <a:p xmlns:a="http://schemas.openxmlformats.org/drawingml/2006/main">
            <a:pPr algn="l"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MP4 export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0E85214C-F48F-4768-99FC-557C504860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0" y="4686300"/>
            <a:ext cx="69342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111">
              <a:alpha val="80000"/>
            </a:srgbClr>
          </a:solidFill>
          <a:ln xmlns:a="http://schemas.openxmlformats.org/drawingml/2006/main" w="9525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F917594D-649F-40B7-A124-19DC31A739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14650" y="4857750"/>
            <a:ext cx="1524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975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Trust boundary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DAB413CE-7777-41AF-9402-EF066652EA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838700"/>
            <a:ext cx="47434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75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浏览器不直接调用模型或媒体 provider；raw prompt、provider payload、signed URL 与专业分镜表都不暴露给普通用户。</a:t>
            </a:r>
          </a:p>
        </p:txBody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A13C4A2C-6B4C-4301-9288-EDD21AF0FF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867400"/>
            <a:ext cx="2095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900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Server-only orchestration</a:t>
            </a:r>
          </a:p>
        </p:txBody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9345930D-21D2-4FE7-8F05-785E128D6D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5867400"/>
            <a:ext cx="6572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Supabase Auth + Postgres + private Storage + generation_jobs + provider adapters</a:t>
            </a:r>
          </a:p>
        </p:txBody>
      </p:sp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36804304-A236-4630-B957-EE864EC4BD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Sources: docs/ARCHITECTURE.md, docs/SECURITY.md, StoryCam MVP spec.</a:t>
            </a:r>
          </a:p>
        </p:txBody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C553140F-8384-46AC-A6D6-EA8FA81D71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03105937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B7EB114D-AC82-408C-BA9D-D1EE23020D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C1DDD5E8-FEA3-4195-B8B2-F3B9EBE03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650C3421-7A5A-4EF9-A40A-04764F811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17CA8DFD-FB73-421B-A533-A05F68E859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747301CB-57CA-42A3-A6C2-534413394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94321E4D-06CB-4693-9B7D-EF7BBB4D4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E2B3098D-1C72-4D5A-B709-622BC97C6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93049646-5735-4A04-8BF7-E66FB1F85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4850C76E-EB12-47FD-9009-31BE6451D2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00A6773C-33E5-40A4-85CA-1C999BBE3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17DEB38A-766C-4010-991A-21122DCFEE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D391270C-C2A7-46A0-9F0C-BDB2DD6871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79F3EAD2-2223-4EE3-8F6C-6ADE5C1699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1525D7F9-E6BE-439B-A9D0-103B1A54D7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6F27FAFD-91A5-4949-B813-7ED7F97B9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34D20892-591E-4DFE-9BA4-B4E068B62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F7284E97-0B73-4927-BA7A-E5FD224DA2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1EB16E4E-AFE9-4D71-86AD-5E7627FEB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26C659DB-7D08-47F4-ABF9-3171D22BCE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36DC0ADB-DE9C-4637-BCFB-2803EC952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BBB0D798-D8E7-42D8-8FC1-59AA08C028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E5F11BD6-07DB-441D-9472-7775F77847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B0051344-C2FB-49F3-9F5E-55E4671BF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73F8305B-5F85-4FD0-870E-3E897DA78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B0F25AAD-9878-4F54-B570-CCC2F4B41C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7DD64BED-D954-42C6-A0C7-D85204B396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29E46C15-C1FC-4EB8-B3E1-6A4DED4441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EE45C8FE-FF0F-45F0-A4A5-053021A4D2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DFFB85FC-04D2-466E-A23C-245A8FBBA2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D5418F2B-7FBE-4FE3-B161-96E834C0F4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FA88109B-7A3E-404E-83BA-42011BD68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AB48FE72-16C2-40A2-957A-8A490F16F4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B36F0975-7F31-4427-BF85-2A1CE6B705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830759B7-93BA-4C8D-9B73-7992E61960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44D59091-D1D3-4545-9E29-E1A435D21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7D417189-DF58-45F8-8768-1D32E30BB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0BE87E74-A6B7-45B0-BF09-7AA8245D7F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07C23CCA-6457-49B3-AF0A-B92D75675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2156344B-FEAA-4E65-8B39-AD589EA8E8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BE60EFDF-71FD-4963-BFC5-C5C59702FD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001E357F-452D-428D-8025-4193B92D3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PRODUCT SURFACE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33D5E88D-CB75-410E-92A9-8D853DA6F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762000"/>
            <a:ext cx="9525000" cy="857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The MVP already feels like a cinematic workstation, not a template generator.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ADF984F9-59D5-45D9-8196-4E515A4B1B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2009775"/>
            <a:ext cx="3352800" cy="3352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1143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F835789F-6B30-43A4-A9F7-0D1DB73965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638800"/>
            <a:ext cx="33337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48195250-FEDC-4AB8-8DB5-D273F4DE0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772150"/>
            <a:ext cx="209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1 / 输入故事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54469D2C-AD48-47A8-914A-F70569168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038850"/>
            <a:ext cx="30289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低摩擦开始：一句话、照片、轻导演选择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3D882678-83CD-43A5-BBD2-3ED50FCC9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2009775"/>
            <a:ext cx="3352800" cy="3352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4B5A6B69-8DF6-4F55-B82E-5D3DCF88F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0075" y="5638800"/>
            <a:ext cx="33337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C3EFEEDA-EB84-40A8-9FB3-2DDE1C7C43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0075" y="5772150"/>
            <a:ext cx="209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2 / 故事世界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99B034F6-3733-4CF7-8EBA-0517945533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0075" y="6038850"/>
            <a:ext cx="30289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剧本、人物、地点资产先被确认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CCF73847-83FC-40E2-8CF5-6343DA047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8175" y="2009775"/>
            <a:ext cx="3352800" cy="3352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1143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D5EC0A6F-6FEB-48B0-8990-F90CA9B100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5638800"/>
            <a:ext cx="33337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7F34E"/>
          </a:solidFill>
          <a:ln xmlns:a="http://schemas.openxmlformats.org/drawingml/2006/main" w="0">
            <a:solidFill>
              <a:srgbClr val="B7F34E"/>
            </a:solidFill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DADED39D-38FE-4AFC-8597-ED687F2AA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5772150"/>
            <a:ext cx="209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5 / 片段生成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CAC0D682-CDE0-41AE-A136-8A594250B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6038850"/>
            <a:ext cx="30289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同页预览、重拍、保存和 MP4 导出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F1605728-DBC0-4E77-84CD-34068F6E95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Source: verified current UI screenshots from docs/design-docs.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D7F000C4-0B38-4E04-84F2-4BBAC14BA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06</a:t>
            </a:r>
          </a:p>
        </p:txBody>
      </p:sp>
      <p:pic>
        <p:nvPicPr>
          <p:cNvPr id="5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4158526ff5e4c65"/>
          <a:srcRect xmlns:a="http://schemas.openxmlformats.org/drawingml/2006/main" l="0" t="20215" r="0" b="20215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410075" y="2019300"/>
            <a:ext cx="3333750" cy="3333750"/>
          </a:xfrm>
          <a:prstGeom xmlns:a="http://schemas.openxmlformats.org/drawingml/2006/main" prst="rect">
            <a:avLst/>
          </a:prstGeom>
        </p:spPr>
      </p:pic>
      <p:pic>
        <p:nvPicPr>
          <p:cNvPr id="5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70ad4266ed94246"/>
          <a:srcRect xmlns:a="http://schemas.openxmlformats.org/drawingml/2006/main" l="0" t="16667" r="0" b="166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52450" y="2019300"/>
            <a:ext cx="3333750" cy="3333750"/>
          </a:xfrm>
          <a:prstGeom xmlns:a="http://schemas.openxmlformats.org/drawingml/2006/main" prst="rect">
            <a:avLst/>
          </a:prstGeom>
        </p:spPr>
      </p:pic>
      <p:pic>
        <p:nvPicPr>
          <p:cNvPr id="5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8ec9aa570ee46df"/>
          <a:srcRect xmlns:a="http://schemas.openxmlformats.org/drawingml/2006/main" l="0" t="16667" r="0" b="166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267700" y="2019300"/>
            <a:ext cx="3333750" cy="333375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07373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DB382D98-F1CA-4AFD-B2EB-32E888B0E5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CCD3BFD4-6FF5-44A9-AEF9-E9E8D1A938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08832045-D282-4CD0-912C-85C8FB023A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1D935C27-217D-4F54-AE61-92DCD66473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BD10A6D6-EC3E-4830-AEB6-7798A28E15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D43194D5-602A-4DF2-9025-3CBC6EC38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8D8B28F5-FBFB-4EC3-9BF2-9363A14060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6515A110-D5D7-4E7A-A55B-B1DAAF0E56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A3AD50DC-125E-4CB0-A6F3-31A06BDEE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FB574540-2F37-48F7-9F21-C451455E4C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62FBE7CA-5779-4104-94FA-2CEA243910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4D664F46-28BE-4AA3-9429-4B6B1FB95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BCAC5764-474C-488B-8810-1E96E322F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C02E1E9E-1415-47FD-AE0B-68164C4136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ECE09626-B38D-4187-8F35-AB70D9587E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CAC01FCF-7CC3-462A-87FB-5C57A08BC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4DB5D674-F133-44C6-BFC9-96D4D5B8BD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7986EB8A-8543-4ACD-A7C3-A98382962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99A44EB9-3983-41E8-AB04-7BFABE290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FCDB0BA0-8C18-4124-B5EA-DAE893B301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5AD16C8A-150E-4DF3-BC22-908F06184F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FACE8489-B238-4E58-AC44-1DA346D2DC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EE9FFDD4-C52C-42ED-A798-CCF5D715C7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A11209E1-1F84-4CAD-9448-941D2BE26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9ECAB2DE-AF7E-466F-9C73-E950FA2BD7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240BD839-DDB5-43DF-B860-0FED3E7354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29E273C8-2BC6-414C-8B58-CE2AD1401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1663F3A4-E81C-4AC7-B61C-3067C9B71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ADB2F3F8-AC79-4007-A51A-937FA89DC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74CE5A72-6AFE-4B0D-8AFE-872EF74C9B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F5CE540D-C139-4B1A-BBEC-F96F5006C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AF804E78-358B-438B-A49A-C9D595A5E3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6B19DC86-B8E5-4CAF-ACFF-841107BAF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42B528BD-01D0-40DF-897A-6B1D832A5E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E97BAFE7-5A54-4699-BD98-316F7DD259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5D00CF15-9E47-4F81-9C03-577A3A2725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69664A5F-B697-4F6A-B534-3CB39A61E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86B155D7-3B75-4FFE-A409-3A0B6498FC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B3D52AB9-0E7F-4DA1-8FA8-8710DF9EF3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28A8181D-2BC7-4624-A534-8AF3E072BF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8AB1BF21-FD9A-41C6-AFC7-120BD14D00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BUSINESS MODEL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C869EB42-E17A-48B7-9411-3FE2C426DE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19150"/>
            <a:ext cx="8858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9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92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Revenue starts at the moment the story becomes worth keeping.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99C65195-8B21-4F77-8F10-4E6C71B815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809750"/>
            <a:ext cx="7715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先用低成本预览建立情绪确认，再把用户愿意保存、高清导出、延展角色故事的时刻商业化。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86440C4E-D54C-479F-9397-695FE1607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38450"/>
            <a:ext cx="205740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D4DCA149-C621-463C-B552-FD14A6CDF9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838450"/>
            <a:ext cx="20574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8E444144-E1FE-4D38-8418-03AA00EFDD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048000"/>
            <a:ext cx="16573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1050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Free / low cost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42C68588-63BC-46A1-B55F-90FAE2D4E5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429000"/>
            <a:ext cx="16573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story world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character card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key frames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680AF53D-5D5D-4B46-8E9A-67231CA590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305300"/>
            <a:ext cx="1619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验证“像不像我的故事”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61C272BB-5EB4-47BE-9354-0DEA70076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71800" y="3676650"/>
            <a:ext cx="438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3AFF5A3D-AB60-4136-B058-38B4941340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33775" y="2838450"/>
            <a:ext cx="205740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FF4B89"/>
            </a:solidFill>
            <a:prstDash val="solid"/>
          </a:ln>
        </p:spPr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06C5BA53-15AE-40A6-A3F1-2355304FE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33775" y="2838450"/>
            <a:ext cx="20574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55D06DBB-36AC-4ED7-AB20-4349B4368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05225" y="3048000"/>
            <a:ext cx="16573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1050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Paid moment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FBBE77A0-DF0A-44E8-A99B-6E0877B16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05225" y="3429000"/>
            <a:ext cx="16573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10-15s clip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HD / no watermark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MP4 export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614AFFAD-4A14-442E-910F-CEA3524DC1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05225" y="4305300"/>
            <a:ext cx="1619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用户想保存时付费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E48B9549-A335-4CB6-826C-59316F7D8E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86425" y="3676650"/>
            <a:ext cx="438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0155BCAC-BE3D-4D03-AE2D-1497559341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2838450"/>
            <a:ext cx="205740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FF7A2F"/>
            </a:solidFill>
            <a:prstDash val="solid"/>
          </a:ln>
        </p:spPr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77120988-B689-465F-9DC2-6ED97887E5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2838450"/>
            <a:ext cx="20574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A2F"/>
          </a:solidFill>
          <a:ln xmlns:a="http://schemas.openxmlformats.org/drawingml/2006/main" w="0">
            <a:solidFill>
              <a:srgbClr val="FF7A2F"/>
            </a:solidFill>
            <a:prstDash val="solid"/>
          </a:ln>
        </p:spPr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67B9EE26-1C6B-4C79-9DF5-F918094A09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048000"/>
            <a:ext cx="16573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7A2F"/>
                </a:solidFill>
                <a:latin typeface="Avenir Next"/>
                <a:ea typeface="Avenir Next"/>
                <a:cs typeface="Avenir Next"/>
              </a:defRPr>
            </a:pPr>
            <a:r>
              <a:rPr sz="1050" b="1">
                <a:solidFill>
                  <a:srgbClr val="FF7A2F"/>
                </a:solidFill>
                <a:latin typeface="Avenir Next"/>
                <a:ea typeface="Avenir Next"/>
                <a:cs typeface="Avenir Next"/>
              </a:rPr>
              <a:t>Subscription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E6C5FB19-2037-42A7-B5C3-CBBFE6E35C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429000"/>
            <a:ext cx="16573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longer theater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saved characters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style packs</a:t>
            </a:r>
          </a:p>
        </p:txBody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5A9FA2C3-7228-493C-B307-CD5D3746E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4305300"/>
            <a:ext cx="1619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持续角色与故事资产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A90E5E7C-4612-4DEA-B86B-C0281A5D4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3676650"/>
            <a:ext cx="438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BAB6BF1F-95BB-4FEF-8ECD-896929C50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63025" y="2838450"/>
            <a:ext cx="205740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1516">
              <a:alpha val="90980"/>
            </a:srgbClr>
          </a:solidFill>
          <a:ln xmlns:a="http://schemas.openxmlformats.org/drawingml/2006/main" w="11430">
            <a:solidFill>
              <a:srgbClr val="B7F34E"/>
            </a:solidFill>
            <a:prstDash val="solid"/>
          </a:ln>
        </p:spPr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349565B8-BA88-4189-9F97-D027319B93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63025" y="2838450"/>
            <a:ext cx="20574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7F34E"/>
          </a:solidFill>
          <a:ln xmlns:a="http://schemas.openxmlformats.org/drawingml/2006/main" w="0">
            <a:solidFill>
              <a:srgbClr val="B7F34E"/>
            </a:solidFill>
            <a:prstDash val="solid"/>
          </a:ln>
        </p:spPr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5E472A37-77C5-48C3-8A20-DE707A387A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34475" y="3048000"/>
            <a:ext cx="16573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7F34E"/>
                </a:solidFill>
                <a:latin typeface="Avenir Next"/>
                <a:ea typeface="Avenir Next"/>
                <a:cs typeface="Avenir Next"/>
              </a:defRPr>
            </a:pPr>
            <a:r>
              <a:rPr sz="1050" b="1">
                <a:solidFill>
                  <a:srgbClr val="B7F34E"/>
                </a:solidFill>
                <a:latin typeface="Avenir Next"/>
                <a:ea typeface="Avenir Next"/>
                <a:cs typeface="Avenir Next"/>
              </a:rPr>
              <a:t>Future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42BB4FC9-4EF0-4164-B016-1C2773FEF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34475" y="3429000"/>
            <a:ext cx="16573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couple / pet / trip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memory templates</a:t>
            </a:r>
          </a:p>
          <a:p xmlns:a="http://schemas.openxmlformats.org/drawingml/2006/main">
            <a:pPr algn="l">
              <a:def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14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private archive</a:t>
            </a:r>
          </a:p>
        </p:txBody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0332C333-053F-4BB4-90FD-3135FFFDB5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34475" y="4305300"/>
            <a:ext cx="1619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78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高情感场景包</a:t>
            </a:r>
          </a:p>
        </p:txBody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B8BD262D-D77C-4C96-A6FC-CC149688D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5238750"/>
            <a:ext cx="93345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111">
              <a:alpha val="80000"/>
            </a:srgbClr>
          </a:solidFill>
          <a:ln xmlns:a="http://schemas.openxmlformats.org/drawingml/2006/main" w="9525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2EFB2E49-28FB-433F-97A3-0FD84A0DBF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48300"/>
            <a:ext cx="1809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17175"/>
                </a:solidFill>
                <a:latin typeface="Avenir Next"/>
                <a:ea typeface="Avenir Next"/>
                <a:cs typeface="Avenir Next"/>
              </a:defRPr>
            </a:pPr>
            <a:r>
              <a:rPr sz="900" b="1">
                <a:solidFill>
                  <a:srgbClr val="617175"/>
                </a:solidFill>
                <a:latin typeface="Avenir Next"/>
                <a:ea typeface="Avenir Next"/>
                <a:cs typeface="Avenir Next"/>
              </a:rPr>
              <a:t>Investor check to add</a:t>
            </a:r>
          </a:p>
        </p:txBody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F26D91EA-DCB8-4E85-874E-2294FECEF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24250" y="5410200"/>
            <a:ext cx="67627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Pricing, gross margin per clip, export conversion, repeat creation, and retention are intentionally left open until product data exists.</a:t>
            </a:r>
          </a:p>
        </p:txBody>
      </p:sp>
      <p:sp>
        <p:nvSpPr>
          <p:cNvPr id="70" name="">
            <a:extLst xmlns:a="http://schemas.openxmlformats.org/drawingml/2006/main">
              <a:ext uri="{FF2B5EF4-FFF2-40B4-BE49-F238E27FC236}">
                <a16:creationId xmlns:a16="http://schemas.microsoft.com/office/drawing/2014/main" id="{8F0C7421-7F73-439E-A019-6244918E98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Sources: StoryCam product vision monetization notes; DocSend 2026 business-model guidance.</a:t>
            </a:r>
          </a:p>
        </p:txBody>
      </p:sp>
      <p:sp>
        <p:nvSpPr>
          <p:cNvPr id="71" name="">
            <a:extLst xmlns:a="http://schemas.openxmlformats.org/drawingml/2006/main">
              <a:ext uri="{FF2B5EF4-FFF2-40B4-BE49-F238E27FC236}">
                <a16:creationId xmlns:a16="http://schemas.microsoft.com/office/drawing/2014/main" id="{F58836C3-52CE-4483-B4C9-22FAE2363B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548024134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4F78190B-1736-4A1D-BB64-7328C2B502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F39BAD76-BFD5-4C8C-A2F2-D9D42F37D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A00EE707-F9F7-4E56-91D9-7ED9B5E2B6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7AEEC4CD-8467-4B72-8F82-502C3CF49B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29BBAB23-F074-48BC-9334-5BE54A4D6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19D11FC7-FD12-4700-9377-8F5AC40C51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0DD685D0-FA90-4A23-9D20-2117067816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BE0BD185-1A31-4527-8460-48708D682E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51A78781-0256-48FF-B9C7-D4A2C4179E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701A9939-3B52-4304-9663-BDA1972B6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072AF2EF-7EFA-4E88-8902-0997C450AF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6C1EF1B7-F25D-4509-830F-6F64500B5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022B3C49-3290-47D1-85E5-FA6A160B7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420E4C60-BC79-433C-955F-BE76D72E1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20272365-92E5-4301-BCE4-0E542C9F98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C10B5B08-80B4-4AC9-9AC9-2E6DF5103B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525AE11C-4F99-4598-9631-01F61192F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BB273300-090A-4A20-BB33-04BC35E5E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E9D9CEF4-D9DF-4CA4-BA7F-F9F8F84367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1D355337-EDFE-4470-BAF2-BCBEA38F6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28FEAA11-ADEF-45B9-A057-3EAFE9FF6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0EFDC2ED-5EFC-42CB-BF44-05C08F44AC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0D5C02EB-36A2-479C-929E-B103EC4F9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290D4129-5945-416F-A090-3BE24963A6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FC52CB07-16D5-4760-8649-D9F0195419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304352DE-FE94-4740-83D5-B58573628A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BEF9C8C0-542A-4D39-9725-6540FC6900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D15D5564-6D95-4901-B533-8B32EB2A33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4D7B5ADB-F275-4E59-ABAB-D65F1A5AC7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FE328E4B-7DCC-4123-BAE2-B27FEE68E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8952185E-B328-44E2-9FEB-3CB4575CF6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3078ECE7-6D84-4C98-957C-708C80DE07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87F6EBB8-0250-4AD4-8D88-FFBC484A08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12112C41-47A7-48BC-B747-4EEAC2D7E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FCDEB314-FFA4-4C66-BDCE-B7BC6CE99C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4D404AD1-766C-46DA-B426-BF52AE6352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6FBDE2B2-C0AC-4D20-8519-AD910FE708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B91A6B41-1F89-41BB-891B-1ADBF2CDCA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2097D524-3636-44E1-91EE-73FFC22E0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66400985-1491-4A3D-B84D-BFC5CC1F36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907440AD-E132-4CC2-8F42-8733045AF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MOAT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0CD5EB5A-8AEF-456B-9A5E-152969819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19150"/>
            <a:ext cx="971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8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The defensibility is taste, trust, and private story memory compounding together.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B31B0336-7FC6-4DAE-B5BB-202A9F157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238375"/>
            <a:ext cx="6715125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21719">
              <a:alpha val="90980"/>
            </a:srgbClr>
          </a:solidFill>
          <a:ln xmlns:a="http://schemas.openxmlformats.org/drawingml/2006/main" w="11430">
            <a:solidFill>
              <a:srgbClr val="FF4B89"/>
            </a:solidFill>
            <a:prstDash val="solid"/>
          </a:ln>
        </p:spPr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B85B9015-5EAA-4294-98AC-1D5F667686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38125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4B89"/>
                </a:solidFill>
                <a:latin typeface="SF Mono"/>
                <a:ea typeface="SF Mono"/>
                <a:cs typeface="SF Mono"/>
              </a:defRPr>
            </a:pPr>
            <a:r>
              <a:rPr sz="1125" b="1">
                <a:solidFill>
                  <a:srgbClr val="FF4B89"/>
                </a:solidFill>
                <a:latin typeface="SF Mono"/>
                <a:ea typeface="SF Mono"/>
                <a:cs typeface="SF Mono"/>
              </a:rPr>
              <a:t>01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E2961B57-2DE8-4E08-B0C1-DB1F9EAEA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2343150"/>
            <a:ext cx="1524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Taste layer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993752BF-9764-4495-AEF0-0CF1030ADB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2371725"/>
            <a:ext cx="3810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cinematic UI, private mini-theater language, emotional templates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17468101-2A58-4859-8019-D7F70862C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057525"/>
            <a:ext cx="6391275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1718">
              <a:alpha val="90980"/>
            </a:srgbClr>
          </a:solidFill>
          <a:ln xmlns:a="http://schemas.openxmlformats.org/drawingml/2006/main" w="11430">
            <a:solidFill>
              <a:srgbClr val="00DDEB"/>
            </a:solidFill>
            <a:prstDash val="solid"/>
          </a:ln>
        </p:spPr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45A820C8-45D7-4049-9F43-AC0F396105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90650" y="320040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DDEB"/>
                </a:solidFill>
                <a:latin typeface="SF Mono"/>
                <a:ea typeface="SF Mono"/>
                <a:cs typeface="SF Mono"/>
              </a:defRPr>
            </a:pPr>
            <a:r>
              <a:rPr sz="1125" b="1">
                <a:solidFill>
                  <a:srgbClr val="00DDEB"/>
                </a:solidFill>
                <a:latin typeface="SF Mono"/>
                <a:ea typeface="SF Mono"/>
                <a:cs typeface="SF Mono"/>
              </a:rPr>
              <a:t>02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D09F4EB1-A542-4AB6-A314-B53B51CF2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24050" y="3162300"/>
            <a:ext cx="1524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Workflow layer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4885C403-C5BD-4239-AAED-39E4E5AA82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0" y="3190875"/>
            <a:ext cx="3619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story -&gt; assets -&gt; storyboard -&gt; clip -&gt; final work confirmations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CDFBA825-3901-41D3-A734-666837467A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876675"/>
            <a:ext cx="6067425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21719">
              <a:alpha val="90980"/>
            </a:srgbClr>
          </a:solidFill>
          <a:ln xmlns:a="http://schemas.openxmlformats.org/drawingml/2006/main" w="11430">
            <a:solidFill>
              <a:srgbClr val="FF7A2F"/>
            </a:solidFill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C3524C36-3BC4-492B-89DB-085D1AC343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401955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7A2F"/>
                </a:solidFill>
                <a:latin typeface="SF Mono"/>
                <a:ea typeface="SF Mono"/>
                <a:cs typeface="SF Mono"/>
              </a:defRPr>
            </a:pPr>
            <a:r>
              <a:rPr sz="1125" b="1">
                <a:solidFill>
                  <a:srgbClr val="FF7A2F"/>
                </a:solidFill>
                <a:latin typeface="SF Mono"/>
                <a:ea typeface="SF Mono"/>
                <a:cs typeface="SF Mono"/>
              </a:rPr>
              <a:t>03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8CF6C6E6-50D0-41B1-93F2-51F7B384B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47900" y="3981450"/>
            <a:ext cx="1524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Memory layer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96C8132B-9852-480D-95EE-BD800B2BEE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4010025"/>
            <a:ext cx="3429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account-scoped story sessions, character/scene assets, recent projects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6E8AC877-FAA7-4536-B662-4042A33268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4695825"/>
            <a:ext cx="5743575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1718">
              <a:alpha val="90980"/>
            </a:srgbClr>
          </a:solidFill>
          <a:ln xmlns:a="http://schemas.openxmlformats.org/drawingml/2006/main" w="11430">
            <a:solidFill>
              <a:srgbClr val="B7F34E"/>
            </a:solidFill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CDF01E6C-D222-4689-B68E-B826FF7B0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38350" y="483870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B7F34E"/>
                </a:solidFill>
                <a:latin typeface="SF Mono"/>
                <a:ea typeface="SF Mono"/>
                <a:cs typeface="SF Mono"/>
              </a:defRPr>
            </a:pPr>
            <a:r>
              <a:rPr sz="1125" b="1">
                <a:solidFill>
                  <a:srgbClr val="B7F34E"/>
                </a:solidFill>
                <a:latin typeface="SF Mono"/>
                <a:ea typeface="SF Mono"/>
                <a:cs typeface="SF Mono"/>
              </a:rPr>
              <a:t>04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86AE298E-12CC-4298-A7FC-33169E7D5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4800600"/>
            <a:ext cx="1524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35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Trust layer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DBE3C099-3B64-49A1-934D-4337C8EB5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4829175"/>
            <a:ext cx="3238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server-side providers, private storage, redacted logs, no raw payloads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DBC804D6-85E3-42A9-8ACE-540687E91F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2343150"/>
            <a:ext cx="2495550" cy="3143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719">
              <a:alpha val="90980"/>
            </a:srgbClr>
          </a:solidFill>
          <a:ln xmlns:a="http://schemas.openxmlformats.org/drawingml/2006/main" w="9525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50DA9D06-1D59-48AE-987A-1CF552B307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2609850"/>
            <a:ext cx="20002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200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Why it is hard to copy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691274EF-FFFE-46AE-9258-B76607A13F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3086100"/>
            <a:ext cx="192405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A generic video model can make clips. StoryCam's advantage is the repeated user-specific confirmation data and the taste layer around private emotional stories.</a:t>
            </a:r>
          </a:p>
        </p:txBody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97D57F34-1B88-4E1B-81AF-B4215BD2B5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4152900"/>
            <a:ext cx="17526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91606454-5DB2-48C0-B949-60A566CE54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4400550"/>
            <a:ext cx="192405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Each saved story improves the user's next story-world, character continuity, and willingness to pay for the finished moment.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40779A65-44D7-45DE-A71D-4792445451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Sources: StoryCam architecture, privacy, design, and product-sense docs.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19A346C5-0B24-4C89-BF0A-97A407BC5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51034116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bg-base">
            <a:extLst xmlns:a="http://schemas.openxmlformats.org/drawingml/2006/main">
              <a:ext uri="{FF2B5EF4-FFF2-40B4-BE49-F238E27FC236}">
                <a16:creationId xmlns:a16="http://schemas.microsoft.com/office/drawing/2014/main" id="{40B57638-1648-44D9-887F-40C8555E8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606"/>
          </a:solidFill>
          <a:ln xmlns:a="http://schemas.openxmlformats.org/drawingml/2006/main" w="0">
            <a:solidFill>
              <a:srgbClr val="020606"/>
            </a:solidFill>
            <a:prstDash val="solid"/>
          </a:ln>
        </p:spPr>
      </p:sp>
      <p:sp>
        <p:nvSpPr>
          <p:cNvPr id="2" name="bg-teal-veil">
            <a:extLst xmlns:a="http://schemas.openxmlformats.org/drawingml/2006/main">
              <a:ext uri="{FF2B5EF4-FFF2-40B4-BE49-F238E27FC236}">
                <a16:creationId xmlns:a16="http://schemas.microsoft.com/office/drawing/2014/main" id="{3AB9C505-0708-4A4F-9E03-1D7A1B137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3529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grid-v-0">
            <a:extLst xmlns:a="http://schemas.openxmlformats.org/drawingml/2006/main">
              <a:ext uri="{FF2B5EF4-FFF2-40B4-BE49-F238E27FC236}">
                <a16:creationId xmlns:a16="http://schemas.microsoft.com/office/drawing/2014/main" id="{E000AEC4-D1E4-4D1E-AEE5-85808130F5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4" name="grid-v-64">
            <a:extLst xmlns:a="http://schemas.openxmlformats.org/drawingml/2006/main">
              <a:ext uri="{FF2B5EF4-FFF2-40B4-BE49-F238E27FC236}">
                <a16:creationId xmlns:a16="http://schemas.microsoft.com/office/drawing/2014/main" id="{3FD6FDD7-3B4A-4F17-B32C-B461191955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5" name="grid-v-128">
            <a:extLst xmlns:a="http://schemas.openxmlformats.org/drawingml/2006/main">
              <a:ext uri="{FF2B5EF4-FFF2-40B4-BE49-F238E27FC236}">
                <a16:creationId xmlns:a16="http://schemas.microsoft.com/office/drawing/2014/main" id="{21B451C6-F4E8-4CDB-B9D3-EF92F9F484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6" name="grid-v-192">
            <a:extLst xmlns:a="http://schemas.openxmlformats.org/drawingml/2006/main">
              <a:ext uri="{FF2B5EF4-FFF2-40B4-BE49-F238E27FC236}">
                <a16:creationId xmlns:a16="http://schemas.microsoft.com/office/drawing/2014/main" id="{16C2B8BB-89D6-4BB4-8B75-56EB0FB8D2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7" name="grid-v-256">
            <a:extLst xmlns:a="http://schemas.openxmlformats.org/drawingml/2006/main">
              <a:ext uri="{FF2B5EF4-FFF2-40B4-BE49-F238E27FC236}">
                <a16:creationId xmlns:a16="http://schemas.microsoft.com/office/drawing/2014/main" id="{BA39D06B-C169-4105-924D-64F012254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8" name="grid-v-320">
            <a:extLst xmlns:a="http://schemas.openxmlformats.org/drawingml/2006/main">
              <a:ext uri="{FF2B5EF4-FFF2-40B4-BE49-F238E27FC236}">
                <a16:creationId xmlns:a16="http://schemas.microsoft.com/office/drawing/2014/main" id="{FBA1AED0-8564-4211-A69B-0A821AA366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9" name="grid-v-384">
            <a:extLst xmlns:a="http://schemas.openxmlformats.org/drawingml/2006/main">
              <a:ext uri="{FF2B5EF4-FFF2-40B4-BE49-F238E27FC236}">
                <a16:creationId xmlns:a16="http://schemas.microsoft.com/office/drawing/2014/main" id="{4FB43DD9-B9FF-46CF-9839-CAF3F8483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0" name="grid-v-448">
            <a:extLst xmlns:a="http://schemas.openxmlformats.org/drawingml/2006/main">
              <a:ext uri="{FF2B5EF4-FFF2-40B4-BE49-F238E27FC236}">
                <a16:creationId xmlns:a16="http://schemas.microsoft.com/office/drawing/2014/main" id="{BF750E45-D9D7-4F6D-9E0B-10CCE9517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1" name="grid-v-512">
            <a:extLst xmlns:a="http://schemas.openxmlformats.org/drawingml/2006/main">
              <a:ext uri="{FF2B5EF4-FFF2-40B4-BE49-F238E27FC236}">
                <a16:creationId xmlns:a16="http://schemas.microsoft.com/office/drawing/2014/main" id="{3D0C4282-1964-45DD-AE4A-8C9330F08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2" name="grid-v-576">
            <a:extLst xmlns:a="http://schemas.openxmlformats.org/drawingml/2006/main">
              <a:ext uri="{FF2B5EF4-FFF2-40B4-BE49-F238E27FC236}">
                <a16:creationId xmlns:a16="http://schemas.microsoft.com/office/drawing/2014/main" id="{2B419F05-67AB-442D-9E1C-1837A7F27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3" name="grid-v-640">
            <a:extLst xmlns:a="http://schemas.openxmlformats.org/drawingml/2006/main">
              <a:ext uri="{FF2B5EF4-FFF2-40B4-BE49-F238E27FC236}">
                <a16:creationId xmlns:a16="http://schemas.microsoft.com/office/drawing/2014/main" id="{3F80240E-8ECD-43FB-8930-33543788C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4" name="grid-v-704">
            <a:extLst xmlns:a="http://schemas.openxmlformats.org/drawingml/2006/main">
              <a:ext uri="{FF2B5EF4-FFF2-40B4-BE49-F238E27FC236}">
                <a16:creationId xmlns:a16="http://schemas.microsoft.com/office/drawing/2014/main" id="{0306D632-3169-47A8-AAB8-3884F2C8C0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5" name="grid-v-768">
            <a:extLst xmlns:a="http://schemas.openxmlformats.org/drawingml/2006/main">
              <a:ext uri="{FF2B5EF4-FFF2-40B4-BE49-F238E27FC236}">
                <a16:creationId xmlns:a16="http://schemas.microsoft.com/office/drawing/2014/main" id="{4F3D5E60-E2CA-4617-B2BE-AF412F945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6" name="grid-v-832">
            <a:extLst xmlns:a="http://schemas.openxmlformats.org/drawingml/2006/main">
              <a:ext uri="{FF2B5EF4-FFF2-40B4-BE49-F238E27FC236}">
                <a16:creationId xmlns:a16="http://schemas.microsoft.com/office/drawing/2014/main" id="{97DA5512-BF87-428D-819D-840A166EFA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7" name="grid-v-896">
            <a:extLst xmlns:a="http://schemas.openxmlformats.org/drawingml/2006/main">
              <a:ext uri="{FF2B5EF4-FFF2-40B4-BE49-F238E27FC236}">
                <a16:creationId xmlns:a16="http://schemas.microsoft.com/office/drawing/2014/main" id="{81D3B93B-B337-491B-A242-D972579E1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8" name="grid-v-960">
            <a:extLst xmlns:a="http://schemas.openxmlformats.org/drawingml/2006/main">
              <a:ext uri="{FF2B5EF4-FFF2-40B4-BE49-F238E27FC236}">
                <a16:creationId xmlns:a16="http://schemas.microsoft.com/office/drawing/2014/main" id="{383E1FD9-D72B-4E24-B78B-D2995DE082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19" name="grid-v-1024">
            <a:extLst xmlns:a="http://schemas.openxmlformats.org/drawingml/2006/main">
              <a:ext uri="{FF2B5EF4-FFF2-40B4-BE49-F238E27FC236}">
                <a16:creationId xmlns:a16="http://schemas.microsoft.com/office/drawing/2014/main" id="{544BB5D1-6493-474C-B1FA-5D345FFBB1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0" name="grid-v-1088">
            <a:extLst xmlns:a="http://schemas.openxmlformats.org/drawingml/2006/main">
              <a:ext uri="{FF2B5EF4-FFF2-40B4-BE49-F238E27FC236}">
                <a16:creationId xmlns:a16="http://schemas.microsoft.com/office/drawing/2014/main" id="{8FEA4945-D990-4398-9667-4C60E2FD06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1" name="grid-v-1152">
            <a:extLst xmlns:a="http://schemas.openxmlformats.org/drawingml/2006/main">
              <a:ext uri="{FF2B5EF4-FFF2-40B4-BE49-F238E27FC236}">
                <a16:creationId xmlns:a16="http://schemas.microsoft.com/office/drawing/2014/main" id="{06B82BBC-4EB4-44D3-BBCE-A3E72D49D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2" name="grid-v-1216">
            <a:extLst xmlns:a="http://schemas.openxmlformats.org/drawingml/2006/main">
              <a:ext uri="{FF2B5EF4-FFF2-40B4-BE49-F238E27FC236}">
                <a16:creationId xmlns:a16="http://schemas.microsoft.com/office/drawing/2014/main" id="{8D26D32F-7A7E-44D2-A283-8E5AE7EB5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3" name="grid-v-1280">
            <a:extLst xmlns:a="http://schemas.openxmlformats.org/drawingml/2006/main">
              <a:ext uri="{FF2B5EF4-FFF2-40B4-BE49-F238E27FC236}">
                <a16:creationId xmlns:a16="http://schemas.microsoft.com/office/drawing/2014/main" id="{04BBF93E-F093-4FCE-9624-C79A82B896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6275"/>
            </a:srgbClr>
          </a:solidFill>
          <a:ln xmlns:a="http://schemas.openxmlformats.org/drawingml/2006/main" w="0">
            <a:solidFill>
              <a:srgbClr val="00DDEB">
                <a:alpha val="6275"/>
              </a:srgbClr>
            </a:solidFill>
            <a:prstDash val="solid"/>
          </a:ln>
        </p:spPr>
      </p:sp>
      <p:sp>
        <p:nvSpPr>
          <p:cNvPr id="24" name="grid-h-16">
            <a:extLst xmlns:a="http://schemas.openxmlformats.org/drawingml/2006/main">
              <a:ext uri="{FF2B5EF4-FFF2-40B4-BE49-F238E27FC236}">
                <a16:creationId xmlns:a16="http://schemas.microsoft.com/office/drawing/2014/main" id="{70E5630D-969B-4D41-8C31-CCF50D11D9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5" name="grid-h-64">
            <a:extLst xmlns:a="http://schemas.openxmlformats.org/drawingml/2006/main">
              <a:ext uri="{FF2B5EF4-FFF2-40B4-BE49-F238E27FC236}">
                <a16:creationId xmlns:a16="http://schemas.microsoft.com/office/drawing/2014/main" id="{4A5E4792-7FB6-44BD-92B3-7EEED7BAE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6" name="grid-h-112">
            <a:extLst xmlns:a="http://schemas.openxmlformats.org/drawingml/2006/main">
              <a:ext uri="{FF2B5EF4-FFF2-40B4-BE49-F238E27FC236}">
                <a16:creationId xmlns:a16="http://schemas.microsoft.com/office/drawing/2014/main" id="{40B7884B-CD5B-49DD-81AE-D3C312BDB3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06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7" name="grid-h-160">
            <a:extLst xmlns:a="http://schemas.openxmlformats.org/drawingml/2006/main">
              <a:ext uri="{FF2B5EF4-FFF2-40B4-BE49-F238E27FC236}">
                <a16:creationId xmlns:a16="http://schemas.microsoft.com/office/drawing/2014/main" id="{D41A3414-B312-4F19-8393-6F31A63B3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8" name="grid-h-208">
            <a:extLst xmlns:a="http://schemas.openxmlformats.org/drawingml/2006/main">
              <a:ext uri="{FF2B5EF4-FFF2-40B4-BE49-F238E27FC236}">
                <a16:creationId xmlns:a16="http://schemas.microsoft.com/office/drawing/2014/main" id="{6A6CDD63-A0F4-49D4-9C14-CFCBAD826D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981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29" name="grid-h-256">
            <a:extLst xmlns:a="http://schemas.openxmlformats.org/drawingml/2006/main">
              <a:ext uri="{FF2B5EF4-FFF2-40B4-BE49-F238E27FC236}">
                <a16:creationId xmlns:a16="http://schemas.microsoft.com/office/drawing/2014/main" id="{9F3AA596-7F60-41A5-9384-E92DCE253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0" name="grid-h-304">
            <a:extLst xmlns:a="http://schemas.openxmlformats.org/drawingml/2006/main">
              <a:ext uri="{FF2B5EF4-FFF2-40B4-BE49-F238E27FC236}">
                <a16:creationId xmlns:a16="http://schemas.microsoft.com/office/drawing/2014/main" id="{BB64CE30-CBB5-4B94-A5D6-ACBBEED13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89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1" name="grid-h-352">
            <a:extLst xmlns:a="http://schemas.openxmlformats.org/drawingml/2006/main">
              <a:ext uri="{FF2B5EF4-FFF2-40B4-BE49-F238E27FC236}">
                <a16:creationId xmlns:a16="http://schemas.microsoft.com/office/drawing/2014/main" id="{8C0188C7-460E-4A9F-B5DC-171A228D4F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352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2" name="grid-h-400">
            <a:extLst xmlns:a="http://schemas.openxmlformats.org/drawingml/2006/main">
              <a:ext uri="{FF2B5EF4-FFF2-40B4-BE49-F238E27FC236}">
                <a16:creationId xmlns:a16="http://schemas.microsoft.com/office/drawing/2014/main" id="{C4A56399-9B8C-4CFD-8846-F9FD99E3BA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3" name="grid-h-448">
            <a:extLst xmlns:a="http://schemas.openxmlformats.org/drawingml/2006/main">
              <a:ext uri="{FF2B5EF4-FFF2-40B4-BE49-F238E27FC236}">
                <a16:creationId xmlns:a16="http://schemas.microsoft.com/office/drawing/2014/main" id="{95A256A0-5CB8-4830-9D63-DB5DD99E1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4" name="grid-h-496">
            <a:extLst xmlns:a="http://schemas.openxmlformats.org/drawingml/2006/main">
              <a:ext uri="{FF2B5EF4-FFF2-40B4-BE49-F238E27FC236}">
                <a16:creationId xmlns:a16="http://schemas.microsoft.com/office/drawing/2014/main" id="{E965E0AE-9B62-41C0-9342-4DFEA93B7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24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5" name="grid-h-544">
            <a:extLst xmlns:a="http://schemas.openxmlformats.org/drawingml/2006/main">
              <a:ext uri="{FF2B5EF4-FFF2-40B4-BE49-F238E27FC236}">
                <a16:creationId xmlns:a16="http://schemas.microsoft.com/office/drawing/2014/main" id="{FE6179AD-6C17-4C32-9140-6CDCA35651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181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6" name="grid-h-592">
            <a:extLst xmlns:a="http://schemas.openxmlformats.org/drawingml/2006/main">
              <a:ext uri="{FF2B5EF4-FFF2-40B4-BE49-F238E27FC236}">
                <a16:creationId xmlns:a16="http://schemas.microsoft.com/office/drawing/2014/main" id="{099CF557-98DF-495C-864E-8DE3DE973B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63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7" name="grid-h-640">
            <a:extLst xmlns:a="http://schemas.openxmlformats.org/drawingml/2006/main">
              <a:ext uri="{FF2B5EF4-FFF2-40B4-BE49-F238E27FC236}">
                <a16:creationId xmlns:a16="http://schemas.microsoft.com/office/drawing/2014/main" id="{45EBE57B-27BE-4DE6-9691-7CE541716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8" name="grid-h-688">
            <a:extLst xmlns:a="http://schemas.openxmlformats.org/drawingml/2006/main">
              <a:ext uri="{FF2B5EF4-FFF2-40B4-BE49-F238E27FC236}">
                <a16:creationId xmlns:a16="http://schemas.microsoft.com/office/drawing/2014/main" id="{C8450E6C-D517-4909-B078-A57F4125BA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553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>
              <a:alpha val="4314"/>
            </a:srgbClr>
          </a:solidFill>
          <a:ln xmlns:a="http://schemas.openxmlformats.org/drawingml/2006/main" w="0">
            <a:solidFill>
              <a:srgbClr val="00DDEB">
                <a:alpha val="4314"/>
              </a:srgbClr>
            </a:solidFill>
            <a:prstDash val="solid"/>
          </a:ln>
        </p:spPr>
      </p:sp>
      <p:sp>
        <p:nvSpPr>
          <p:cNvPr id="39" name="top-fade">
            <a:extLst xmlns:a="http://schemas.openxmlformats.org/drawingml/2006/main">
              <a:ext uri="{FF2B5EF4-FFF2-40B4-BE49-F238E27FC236}">
                <a16:creationId xmlns:a16="http://schemas.microsoft.com/office/drawing/2014/main" id="{C7AAD5C0-8D24-41AC-8783-96D3FE4268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30607">
              <a:alpha val="80000"/>
            </a:srgbClr>
          </a:solidFill>
          <a:ln xmlns:a="http://schemas.openxmlformats.org/drawingml/2006/main" w="0">
            <a:solidFill>
              <a:srgbClr val="030607">
                <a:alpha val="80000"/>
              </a:srgbClr>
            </a:solidFill>
            <a:prstDash val="solid"/>
          </a:ln>
        </p:spPr>
      </p:sp>
      <p:sp>
        <p:nvSpPr>
          <p:cNvPr id="40" name="kicker-marker">
            <a:extLst xmlns:a="http://schemas.openxmlformats.org/drawingml/2006/main">
              <a:ext uri="{FF2B5EF4-FFF2-40B4-BE49-F238E27FC236}">
                <a16:creationId xmlns:a16="http://schemas.microsoft.com/office/drawing/2014/main" id="{28F1A163-F1D3-4D12-9B79-F8B3C8A747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38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1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2A4AE53B-4A4D-4E77-B96F-E4D4AA9D7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19100"/>
            <a:ext cx="2476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defRPr>
            </a:pPr>
            <a:r>
              <a:rPr sz="825" b="1">
                <a:solidFill>
                  <a:srgbClr val="A7B9BB"/>
                </a:solidFill>
                <a:latin typeface="Avenir Next"/>
                <a:ea typeface="Avenir Next"/>
                <a:cs typeface="Avenir Next"/>
              </a:rPr>
              <a:t>ROUND PLAN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E4AF6A3E-2EF0-46F3-B3C6-4782F91A53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19150"/>
            <a:ext cx="98107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92000"/>
              </a:lnSpc>
              <a:buNone/>
              <a:defRPr sz="27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27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This round should buy proof that users come back to make the story more theirs.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79D4BFA1-007E-45BB-92E2-0E33486A38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714500"/>
            <a:ext cx="8096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05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The deck is intentionally light until traction, team, and ask details are added. The next investor version should insert exact metrics, not invented placeholders.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ECACBD50-8B58-4ED1-A48A-848D08DEBF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143250"/>
            <a:ext cx="20955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DDEB"/>
          </a:solidFill>
          <a:ln xmlns:a="http://schemas.openxmlformats.org/drawingml/2006/main" w="0">
            <a:solidFill>
              <a:srgbClr val="00DDEB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C63CDC17-355B-4AFC-AE36-2006548696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390900"/>
            <a:ext cx="1143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0-3 mo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2BE0C320-605B-4186-A33F-1ED8901FD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81000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Repeatable MVP magic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78CA218E-EED1-4AB3-8AB2-3D3DB6D181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191000"/>
            <a:ext cx="2076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real clip success, felt-like-mine feedback, save/export intent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23F22496-9B54-4C6E-B3A9-6941B4785E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71800" y="3152775"/>
            <a:ext cx="438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47A874C3-7619-43E0-83BE-10DF78A0B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143250"/>
            <a:ext cx="20955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89"/>
          </a:solidFill>
          <a:ln xmlns:a="http://schemas.openxmlformats.org/drawingml/2006/main" w="0">
            <a:solidFill>
              <a:srgbClr val="FF4B89"/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9729962D-DDCB-42D2-A5D3-D92277189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390900"/>
            <a:ext cx="1143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3-6 mo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91CF4291-7A91-4934-9F5B-8431DEBBA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381000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Paid export tests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F7ECB4E5-EAD2-4EA1-97DC-54BF3288B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95675" y="4191000"/>
            <a:ext cx="2076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HD/no-watermark, credits, template packs, early gross margin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3F86DE0F-1390-445C-94F5-AED05B574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86425" y="3152775"/>
            <a:ext cx="438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A7E42B2D-7812-4538-A90F-D5621F72A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3143250"/>
            <a:ext cx="20955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7A2F"/>
          </a:solidFill>
          <a:ln xmlns:a="http://schemas.openxmlformats.org/drawingml/2006/main" w="0">
            <a:solidFill>
              <a:srgbClr val="FF7A2F"/>
            </a:solidFill>
            <a:prstDash val="solid"/>
          </a:ln>
        </p:spPr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38E54B55-D988-4FCF-A851-3DD7A7838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3390900"/>
            <a:ext cx="1143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7A2F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FF7A2F"/>
                </a:solidFill>
                <a:latin typeface="Avenir Next"/>
                <a:ea typeface="Avenir Next"/>
                <a:cs typeface="Avenir Next"/>
              </a:rPr>
              <a:t>6-12 mo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A7B355E3-2DB0-4156-BB00-73FD42B9C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381000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Retention loops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D30B0E0E-E26C-492C-92F7-A437094C9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10300" y="4191000"/>
            <a:ext cx="2076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saved characters, recent projects, story archives, weekly templates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AFFC0506-6C30-4525-8D66-9909FB7D8C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1050" y="3152775"/>
            <a:ext cx="438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6471"/>
            </a:srgbClr>
          </a:solidFill>
          <a:ln xmlns:a="http://schemas.openxmlformats.org/drawingml/2006/main" w="0">
            <a:solidFill>
              <a:srgbClr val="FFFFFF">
                <a:alpha val="16471"/>
              </a:srgbClr>
            </a:solidFill>
            <a:prstDash val="solid"/>
          </a:ln>
        </p:spPr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996F4FF1-9C1E-43AA-A80E-86203C4018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24925" y="3143250"/>
            <a:ext cx="20955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7F34E"/>
          </a:solidFill>
          <a:ln xmlns:a="http://schemas.openxmlformats.org/drawingml/2006/main" w="0">
            <a:solidFill>
              <a:srgbClr val="B7F34E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E13EA8EA-9A1C-41F3-BA3E-0B6B818A7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24925" y="3390900"/>
            <a:ext cx="1143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B7F34E"/>
                </a:solidFill>
                <a:latin typeface="Avenir Next"/>
                <a:ea typeface="Avenir Next"/>
                <a:cs typeface="Avenir Next"/>
              </a:defRPr>
            </a:pPr>
            <a:r>
              <a:rPr sz="1350" b="1">
                <a:solidFill>
                  <a:srgbClr val="B7F34E"/>
                </a:solidFill>
                <a:latin typeface="Avenir Next"/>
                <a:ea typeface="Avenir Next"/>
                <a:cs typeface="Avenir Next"/>
              </a:rPr>
              <a:t>12-18 mo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846AC76B-2AA6-4036-BC56-96743DDF70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24925" y="381000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1275" b="1">
                <a:solidFill>
                  <a:srgbClr val="F4FAFA"/>
                </a:solidFill>
                <a:latin typeface="Hiragino Sans GB"/>
                <a:ea typeface="Hiragino Sans GB"/>
                <a:cs typeface="Hiragino Sans GB"/>
              </a:rPr>
              <a:t>Series A evidence</a:t>
            </a:r>
          </a:p>
        </p:txBody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873BF068-839B-41BC-9A94-46289FA41A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24925" y="4191000"/>
            <a:ext cx="2076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cohort retention, paid conversion, cost per finished work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87787065-3342-440C-8EA3-E3F50B8A59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429250"/>
            <a:ext cx="47625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1415">
              <a:alpha val="90980"/>
            </a:srgbClr>
          </a:solidFill>
          <a:ln xmlns:a="http://schemas.openxmlformats.org/drawingml/2006/main" w="9525">
            <a:solidFill>
              <a:srgbClr val="00DDEB">
                <a:alpha val="26667"/>
              </a:srgbClr>
            </a:solidFill>
            <a:prstDash val="solid"/>
          </a:ln>
        </p:spPr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16B14710-E9E4-406C-9DE4-AC77BE6618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600700"/>
            <a:ext cx="1524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0DDEB"/>
                </a:solidFill>
                <a:latin typeface="Avenir Next"/>
                <a:ea typeface="Avenir Next"/>
                <a:cs typeface="Avenir Next"/>
              </a:defRPr>
            </a:pPr>
            <a:r>
              <a:rPr sz="975" b="1">
                <a:solidFill>
                  <a:srgbClr val="00DDEB"/>
                </a:solidFill>
                <a:latin typeface="Avenir Next"/>
                <a:ea typeface="Avenir Next"/>
                <a:cs typeface="Avenir Next"/>
              </a:rPr>
              <a:t>Ask to insert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6B633775-003C-4E80-BF3A-820046067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5581650"/>
            <a:ext cx="27051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38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Round size, runway target, use-of-funds split, team bios, and prior capital.</a:t>
            </a:r>
          </a:p>
        </p:txBody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79D5B007-D832-4DE7-BE7E-339E0A230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5429250"/>
            <a:ext cx="47625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51014">
              <a:alpha val="90980"/>
            </a:srgbClr>
          </a:solidFill>
          <a:ln xmlns:a="http://schemas.openxmlformats.org/drawingml/2006/main" w="9525">
            <a:solidFill>
              <a:srgbClr val="FF4B89">
                <a:alpha val="26667"/>
              </a:srgbClr>
            </a:solidFill>
            <a:prstDash val="solid"/>
          </a:ln>
        </p:spPr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C75C7086-7F1D-4B53-AAE7-4220E76C2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5600700"/>
            <a:ext cx="14668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FF4B89"/>
                </a:solidFill>
                <a:latin typeface="Avenir Next"/>
                <a:ea typeface="Avenir Next"/>
                <a:cs typeface="Avenir Next"/>
              </a:defRPr>
            </a:pPr>
            <a:r>
              <a:rPr sz="975" b="1">
                <a:solidFill>
                  <a:srgbClr val="FF4B89"/>
                </a:solidFill>
                <a:latin typeface="Avenir Next"/>
                <a:ea typeface="Avenir Next"/>
                <a:cs typeface="Avenir Next"/>
              </a:rPr>
              <a:t>Metrics to insert</a:t>
            </a:r>
          </a:p>
        </p:txBody>
      </p:sp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E46C8AB5-C62A-4BEB-A41A-6C5754A87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5562600"/>
            <a:ext cx="2381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900" b="0">
                <a:solidFill>
                  <a:srgbClr val="A7B9BB"/>
                </a:solidFill>
                <a:latin typeface="Hiragino Sans GB"/>
                <a:ea typeface="Hiragino Sans GB"/>
                <a:cs typeface="Hiragino Sans GB"/>
              </a:rPr>
              <a:t>story_world_confirmed, expansion_used, clip_generation_confirmed, save_intent, retry_intent.</a:t>
            </a:r>
          </a:p>
        </p:txBody>
      </p:sp>
      <p:sp>
        <p:nvSpPr>
          <p:cNvPr id="69" name="">
            <a:extLst xmlns:a="http://schemas.openxmlformats.org/drawingml/2006/main">
              <a:ext uri="{FF2B5EF4-FFF2-40B4-BE49-F238E27FC236}">
                <a16:creationId xmlns:a16="http://schemas.microsoft.com/office/drawing/2014/main" id="{C97BC025-790E-4FFD-A03E-1CA6F484E3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15100"/>
            <a:ext cx="8572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defRPr>
            </a:pPr>
            <a:r>
              <a:rPr sz="638" b="0">
                <a:solidFill>
                  <a:srgbClr val="617175"/>
                </a:solidFill>
                <a:latin typeface="Hiragino Sans GB"/>
                <a:ea typeface="Hiragino Sans GB"/>
                <a:cs typeface="Hiragino Sans GB"/>
              </a:rPr>
              <a:t>Sources: YC seed fundraising guide; DocSend 2026 seed deck guidance; StoryCam success metrics.</a:t>
            </a:r>
          </a:p>
        </p:txBody>
      </p:sp>
      <p:sp>
        <p:nvSpPr>
          <p:cNvPr id="70" name="">
            <a:extLst xmlns:a="http://schemas.openxmlformats.org/drawingml/2006/main">
              <a:ext uri="{FF2B5EF4-FFF2-40B4-BE49-F238E27FC236}">
                <a16:creationId xmlns:a16="http://schemas.microsoft.com/office/drawing/2014/main" id="{B4A4621F-9712-4B41-956D-075F5401AC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49605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750" b="0">
                <a:solidFill>
                  <a:srgbClr val="617175"/>
                </a:solidFill>
                <a:latin typeface="SF Mono"/>
                <a:ea typeface="SF Mono"/>
                <a:cs typeface="SF Mono"/>
              </a:defRPr>
            </a:pPr>
            <a:r>
              <a:rPr sz="750" b="0">
                <a:solidFill>
                  <a:srgbClr val="617175"/>
                </a:solidFill>
                <a:latin typeface="SF Mono"/>
                <a:ea typeface="SF Mono"/>
                <a:cs typeface="SF Mono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45108375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2026-05-14T04:09:28.0030000Z</dcterms:created>
  <dcterms:modified xsi:type="dcterms:W3CDTF">2026-05-14T04:09:28.0030000Z</dcterms:modified>
</coreProperties>
</file>